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35"/>
  </p:handoutMasterIdLst>
  <p:sldIdLst>
    <p:sldId id="285" r:id="rId3"/>
    <p:sldId id="291" r:id="rId4"/>
    <p:sldId id="292" r:id="rId5"/>
    <p:sldId id="267" r:id="rId6"/>
    <p:sldId id="268" r:id="rId7"/>
    <p:sldId id="256" r:id="rId8"/>
    <p:sldId id="263" r:id="rId9"/>
    <p:sldId id="264" r:id="rId10"/>
    <p:sldId id="270" r:id="rId11"/>
    <p:sldId id="266" r:id="rId12"/>
    <p:sldId id="276" r:id="rId13"/>
    <p:sldId id="259" r:id="rId14"/>
    <p:sldId id="262" r:id="rId15"/>
    <p:sldId id="260" r:id="rId16"/>
    <p:sldId id="261" r:id="rId17"/>
    <p:sldId id="257" r:id="rId18"/>
    <p:sldId id="293" r:id="rId19"/>
    <p:sldId id="271" r:id="rId20"/>
    <p:sldId id="272" r:id="rId21"/>
    <p:sldId id="273" r:id="rId22"/>
    <p:sldId id="274" r:id="rId23"/>
    <p:sldId id="275" r:id="rId24"/>
    <p:sldId id="277" r:id="rId25"/>
    <p:sldId id="278" r:id="rId26"/>
    <p:sldId id="279" r:id="rId27"/>
    <p:sldId id="280" r:id="rId28"/>
    <p:sldId id="281" r:id="rId29"/>
    <p:sldId id="282" r:id="rId30"/>
    <p:sldId id="284" r:id="rId31"/>
    <p:sldId id="288" r:id="rId32"/>
    <p:sldId id="283" r:id="rId33"/>
    <p:sldId id="338"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101" d="100"/>
          <a:sy n="101" d="100"/>
        </p:scale>
        <p:origin x="12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DF3326FD-E69C-45AA-92EA-BD11A6AFF646}" type="datetimeFigureOut">
              <a:rPr lang="en-US" smtClean="0"/>
              <a:t>10/22/2024</a:t>
            </a:fld>
            <a:endParaRPr lang="en-US" dirty="0"/>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E892AE24-DB97-40F3-ACCB-85493E0E130D}" type="slidenum">
              <a:rPr lang="en-US" smtClean="0"/>
              <a:t>‹#›</a:t>
            </a:fld>
            <a:endParaRPr lang="en-US" dirty="0"/>
          </a:p>
        </p:txBody>
      </p:sp>
    </p:spTree>
    <p:extLst>
      <p:ext uri="{BB962C8B-B14F-4D97-AF65-F5344CB8AC3E}">
        <p14:creationId xmlns:p14="http://schemas.microsoft.com/office/powerpoint/2010/main" val="31687394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77346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8879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13791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424379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879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434630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39224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86724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787807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52574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28781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31077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05290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767464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370869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28073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009929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588517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725536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262033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36536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6557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427472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0708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80785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38509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61678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59714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231AC-B80D-4FD9-A496-C5187C3893BC}" type="datetimeFigureOut">
              <a:rPr lang="en-US" smtClean="0"/>
              <a:t>10/22/2024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C5883-AC3C-4C66-A650-CE068B79EE69}" type="slidenum">
              <a:rPr lang="en-US" smtClean="0"/>
              <a:t>‹#›</a:t>
            </a:fld>
            <a:endParaRPr lang="en-US" dirty="0"/>
          </a:p>
        </p:txBody>
      </p:sp>
    </p:spTree>
    <p:extLst>
      <p:ext uri="{BB962C8B-B14F-4D97-AF65-F5344CB8AC3E}">
        <p14:creationId xmlns:p14="http://schemas.microsoft.com/office/powerpoint/2010/main" val="190272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B231AC-B80D-4FD9-A496-C5187C3893BC}" type="datetimeFigureOut">
              <a:rPr lang="en-US" smtClean="0"/>
              <a:t>10/22/2024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8C5883-AC3C-4C66-A650-CE068B79EE69}" type="slidenum">
              <a:rPr lang="en-US" smtClean="0"/>
              <a:t>‹#›</a:t>
            </a:fld>
            <a:endParaRPr lang="en-US" dirty="0"/>
          </a:p>
        </p:txBody>
      </p:sp>
    </p:spTree>
    <p:extLst>
      <p:ext uri="{BB962C8B-B14F-4D97-AF65-F5344CB8AC3E}">
        <p14:creationId xmlns:p14="http://schemas.microsoft.com/office/powerpoint/2010/main" val="3407732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mnpeip.com/" TargetMode="External"/><Relationship Id="rId2" Type="http://schemas.openxmlformats.org/officeDocument/2006/relationships/hyperlink" Target="http://www.innovomn.co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healthpartners.com/peip" TargetMode="External"/><Relationship Id="rId2" Type="http://schemas.openxmlformats.org/officeDocument/2006/relationships/hyperlink" Target="http://www.bluecrossmn.com/peip"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hyperlink" Target="http://www.innovomn.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www.innovomn.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93968" y="1393371"/>
            <a:ext cx="6251600" cy="2149928"/>
          </a:xfrm>
        </p:spPr>
        <p:txBody>
          <a:bodyPr>
            <a:normAutofit/>
          </a:bodyPr>
          <a:lstStyle/>
          <a:p>
            <a:pPr algn="ctr">
              <a:lnSpc>
                <a:spcPct val="90000"/>
              </a:lnSpc>
            </a:pPr>
            <a:r>
              <a:rPr lang="en-US" sz="5000" dirty="0">
                <a:solidFill>
                  <a:srgbClr val="EBEBEB"/>
                </a:solidFill>
              </a:rPr>
              <a:t>Public Employees Insurance Program (PEIP)</a:t>
            </a:r>
          </a:p>
        </p:txBody>
      </p:sp>
      <p:sp>
        <p:nvSpPr>
          <p:cNvPr id="3" name="Subtitle 2"/>
          <p:cNvSpPr>
            <a:spLocks noGrp="1"/>
          </p:cNvSpPr>
          <p:nvPr>
            <p:ph type="subTitle" idx="1"/>
          </p:nvPr>
        </p:nvSpPr>
        <p:spPr>
          <a:xfrm>
            <a:off x="4872012" y="4777380"/>
            <a:ext cx="5222326" cy="1223370"/>
          </a:xfrm>
        </p:spPr>
        <p:txBody>
          <a:bodyPr>
            <a:normAutofit/>
          </a:bodyPr>
          <a:lstStyle/>
          <a:p>
            <a:r>
              <a:rPr lang="en-US" sz="1900" dirty="0">
                <a:solidFill>
                  <a:schemeClr val="tx2">
                    <a:lumMod val="40000"/>
                    <a:lumOff val="60000"/>
                  </a:schemeClr>
                </a:solidFill>
              </a:rPr>
              <a:t>PEIP 2025 Renewal</a:t>
            </a:r>
          </a:p>
          <a:p>
            <a:r>
              <a:rPr lang="en-US" sz="1900" dirty="0">
                <a:solidFill>
                  <a:schemeClr val="tx2">
                    <a:lumMod val="40000"/>
                    <a:lumOff val="60000"/>
                  </a:schemeClr>
                </a:solidFill>
              </a:rPr>
              <a:t>Innovo Benefits</a:t>
            </a:r>
          </a:p>
          <a:p>
            <a:r>
              <a:rPr lang="en-US" sz="1900" dirty="0">
                <a:solidFill>
                  <a:schemeClr val="tx2">
                    <a:lumMod val="40000"/>
                    <a:lumOff val="60000"/>
                  </a:schemeClr>
                </a:solidFill>
              </a:rPr>
              <a:t>952-746-3101</a:t>
            </a: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logo2"/>
          <p:cNvPicPr/>
          <p:nvPr/>
        </p:nvPicPr>
        <p:blipFill>
          <a:blip r:embed="rId2" cstate="print"/>
          <a:stretch>
            <a:fillRect/>
          </a:stretch>
        </p:blipFill>
        <p:spPr bwMode="auto">
          <a:xfrm>
            <a:off x="647240" y="1457100"/>
            <a:ext cx="2936836" cy="4172399"/>
          </a:xfrm>
          <a:prstGeom prst="rect">
            <a:avLst/>
          </a:prstGeom>
          <a:noFill/>
          <a:effectLst/>
        </p:spPr>
      </p:pic>
    </p:spTree>
    <p:extLst>
      <p:ext uri="{BB962C8B-B14F-4D97-AF65-F5344CB8AC3E}">
        <p14:creationId xmlns:p14="http://schemas.microsoft.com/office/powerpoint/2010/main" val="22973611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17656" y="123720"/>
            <a:ext cx="4649491" cy="7486665"/>
          </a:xfrm>
          <a:prstGeom prst="rect">
            <a:avLst/>
          </a:prstGeom>
          <a:noFill/>
        </p:spPr>
        <p:txBody>
          <a:bodyPr wrap="square" rtlCol="0">
            <a:spAutoFit/>
          </a:bodyPr>
          <a:lstStyle/>
          <a:p>
            <a:pPr algn="ctr"/>
            <a:r>
              <a:rPr lang="en-US" sz="2000" b="1">
                <a:solidFill>
                  <a:srgbClr val="800000"/>
                </a:solidFill>
              </a:rPr>
              <a:t>PEIP Plan Documents and Information</a:t>
            </a:r>
          </a:p>
          <a:p>
            <a:pPr algn="ctr"/>
            <a:endParaRPr lang="en-US" sz="900"/>
          </a:p>
          <a:p>
            <a:r>
              <a:rPr lang="en-US"/>
              <a:t>Once enrolled, you will receive two ID cards.</a:t>
            </a:r>
          </a:p>
          <a:p>
            <a:endParaRPr lang="en-US" sz="500"/>
          </a:p>
          <a:p>
            <a:r>
              <a:rPr lang="en-US">
                <a:latin typeface="Berlin Sans FB Demi" panose="020E0802020502020306" pitchFamily="34" charset="0"/>
              </a:rPr>
              <a:t>1) </a:t>
            </a:r>
            <a:r>
              <a:rPr lang="en-US"/>
              <a:t>One ID card is for medical and will come from your network choice (HP, BC).</a:t>
            </a:r>
          </a:p>
          <a:p>
            <a:endParaRPr lang="en-US" sz="600"/>
          </a:p>
          <a:p>
            <a:r>
              <a:rPr lang="en-US">
                <a:latin typeface="Berlin Sans FB Demi" panose="020E0802020502020306" pitchFamily="34" charset="0"/>
              </a:rPr>
              <a:t>2) </a:t>
            </a:r>
            <a:r>
              <a:rPr lang="en-US"/>
              <a:t>The second ID card is for all pharmacy services and will come from CVS Caremark. </a:t>
            </a:r>
          </a:p>
          <a:p>
            <a:pPr algn="ctr"/>
            <a:endParaRPr lang="en-US" sz="1600"/>
          </a:p>
          <a:p>
            <a:pPr algn="ctr"/>
            <a:r>
              <a:rPr lang="en-US"/>
              <a:t>All PEIP plan documents and tools</a:t>
            </a:r>
          </a:p>
          <a:p>
            <a:pPr algn="ctr"/>
            <a:r>
              <a:rPr lang="en-US"/>
              <a:t>are posted on the PEIP website at </a:t>
            </a:r>
          </a:p>
          <a:p>
            <a:pPr algn="ctr"/>
            <a:r>
              <a:rPr lang="en-US" b="1"/>
              <a:t>www.innovomn.com.</a:t>
            </a:r>
          </a:p>
          <a:p>
            <a:endParaRPr lang="en-US" sz="1200"/>
          </a:p>
          <a:p>
            <a:pPr algn="ctr"/>
            <a:r>
              <a:rPr lang="en-US"/>
              <a:t>The website includes Plan Summaries and </a:t>
            </a:r>
          </a:p>
          <a:p>
            <a:pPr algn="ctr"/>
            <a:r>
              <a:rPr lang="en-US"/>
              <a:t>Plan Documents, Statewide Clinic Directory, Summary Benefit Comparisons (SBC’s), Pharmacy Tools and informative Q&amp;A. </a:t>
            </a:r>
          </a:p>
          <a:p>
            <a:pPr algn="ctr"/>
            <a:endParaRPr lang="en-US" sz="1100"/>
          </a:p>
          <a:p>
            <a:pPr algn="ctr"/>
            <a:r>
              <a:rPr lang="en-US"/>
              <a:t>PEIP Customer Service is available from: </a:t>
            </a:r>
          </a:p>
          <a:p>
            <a:pPr algn="ctr"/>
            <a:r>
              <a:rPr lang="en-US"/>
              <a:t>7:30am to 4:30pm</a:t>
            </a:r>
          </a:p>
          <a:p>
            <a:pPr algn="ctr"/>
            <a:endParaRPr lang="en-US" sz="450"/>
          </a:p>
          <a:p>
            <a:pPr algn="ctr"/>
            <a:r>
              <a:rPr lang="en-US" b="1"/>
              <a:t>952-746-3101</a:t>
            </a:r>
          </a:p>
          <a:p>
            <a:pPr algn="ctr"/>
            <a:r>
              <a:rPr lang="en-US" b="1"/>
              <a:t>800-829-5601</a:t>
            </a:r>
          </a:p>
          <a:p>
            <a:pPr algn="ctr"/>
            <a:endParaRPr lang="en-US" sz="1000"/>
          </a:p>
          <a:p>
            <a:pPr algn="ctr"/>
            <a:r>
              <a:rPr lang="en-US"/>
              <a:t>Or eMail your question to</a:t>
            </a:r>
          </a:p>
          <a:p>
            <a:pPr algn="ctr"/>
            <a:endParaRPr lang="en-US" sz="400"/>
          </a:p>
          <a:p>
            <a:pPr algn="ctr"/>
            <a:r>
              <a:rPr lang="en-US" b="1"/>
              <a:t>service@innovomn.com</a:t>
            </a:r>
          </a:p>
          <a:p>
            <a:pPr algn="ctr"/>
            <a:endParaRPr lang="en-US"/>
          </a:p>
          <a:p>
            <a:pPr algn="ctr"/>
            <a:endParaRPr lang="en-US"/>
          </a:p>
          <a:p>
            <a:pPr algn="ctr"/>
            <a:endParaRPr lang="en-US" dirty="0"/>
          </a:p>
        </p:txBody>
      </p:sp>
      <p:sp>
        <p:nvSpPr>
          <p:cNvPr id="5" name="Right Arrow 4"/>
          <p:cNvSpPr/>
          <p:nvPr/>
        </p:nvSpPr>
        <p:spPr>
          <a:xfrm>
            <a:off x="199806" y="6451756"/>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3" name="Picture 2">
            <a:extLst>
              <a:ext uri="{FF2B5EF4-FFF2-40B4-BE49-F238E27FC236}">
                <a16:creationId xmlns:a16="http://schemas.microsoft.com/office/drawing/2014/main" id="{6421427D-7B47-6C42-ABEB-06364A07945F}"/>
              </a:ext>
            </a:extLst>
          </p:cNvPr>
          <p:cNvPicPr>
            <a:picLocks noChangeAspect="1"/>
          </p:cNvPicPr>
          <p:nvPr/>
        </p:nvPicPr>
        <p:blipFill>
          <a:blip r:embed="rId2"/>
          <a:stretch>
            <a:fillRect/>
          </a:stretch>
        </p:blipFill>
        <p:spPr>
          <a:xfrm>
            <a:off x="843602" y="-159272"/>
            <a:ext cx="5710976" cy="7017272"/>
          </a:xfrm>
          <a:prstGeom prst="rect">
            <a:avLst/>
          </a:prstGeom>
        </p:spPr>
      </p:pic>
    </p:spTree>
    <p:extLst>
      <p:ext uri="{BB962C8B-B14F-4D97-AF65-F5344CB8AC3E}">
        <p14:creationId xmlns:p14="http://schemas.microsoft.com/office/powerpoint/2010/main" val="2822113480"/>
      </p:ext>
    </p:extLst>
  </p:cSld>
  <p:clrMapOvr>
    <a:masterClrMapping/>
  </p:clrMapOvr>
  <p:transition spd="med"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9010" y="2743200"/>
            <a:ext cx="2355743" cy="584775"/>
          </a:xfrm>
          <a:prstGeom prst="rect">
            <a:avLst/>
          </a:prstGeom>
          <a:noFill/>
        </p:spPr>
        <p:txBody>
          <a:bodyPr wrap="square" rtlCol="0">
            <a:spAutoFit/>
          </a:bodyPr>
          <a:lstStyle/>
          <a:p>
            <a:r>
              <a:rPr lang="en-US" sz="3200" b="1" dirty="0">
                <a:solidFill>
                  <a:srgbClr val="800000"/>
                </a:solidFill>
              </a:rPr>
              <a:t>High Plan </a:t>
            </a:r>
          </a:p>
        </p:txBody>
      </p:sp>
    </p:spTree>
    <p:extLst>
      <p:ext uri="{BB962C8B-B14F-4D97-AF65-F5344CB8AC3E}">
        <p14:creationId xmlns:p14="http://schemas.microsoft.com/office/powerpoint/2010/main" val="158847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03622" y="910817"/>
            <a:ext cx="3611105" cy="3231654"/>
          </a:xfrm>
          <a:prstGeom prst="rect">
            <a:avLst/>
          </a:prstGeom>
          <a:noFill/>
        </p:spPr>
        <p:txBody>
          <a:bodyPr wrap="square" rtlCol="0">
            <a:spAutoFit/>
          </a:bodyPr>
          <a:lstStyle/>
          <a:p>
            <a:pPr algn="ctr"/>
            <a:r>
              <a:rPr lang="en-US" sz="2400" b="1" dirty="0">
                <a:solidFill>
                  <a:srgbClr val="800000"/>
                </a:solidFill>
              </a:rPr>
              <a:t>Advantage High plan</a:t>
            </a:r>
          </a:p>
          <a:p>
            <a:pPr algn="ctr"/>
            <a:r>
              <a:rPr lang="en-US" dirty="0"/>
              <a:t>Highest benefit level</a:t>
            </a:r>
          </a:p>
          <a:p>
            <a:pPr algn="ctr"/>
            <a:r>
              <a:rPr lang="en-US" dirty="0"/>
              <a:t>(Highest payroll deduction)</a:t>
            </a:r>
          </a:p>
          <a:p>
            <a:endParaRPr lang="en-US" dirty="0"/>
          </a:p>
          <a:p>
            <a:endParaRPr lang="en-US" dirty="0"/>
          </a:p>
          <a:p>
            <a:pPr algn="ctr"/>
            <a:r>
              <a:rPr lang="en-US" b="1" dirty="0"/>
              <a:t>Preventive Routine Care </a:t>
            </a:r>
          </a:p>
          <a:p>
            <a:pPr algn="ctr"/>
            <a:r>
              <a:rPr lang="en-US" b="1" dirty="0"/>
              <a:t>covered at 100%</a:t>
            </a:r>
          </a:p>
          <a:p>
            <a:pPr algn="ctr"/>
            <a:endParaRPr lang="en-US" b="1" dirty="0"/>
          </a:p>
          <a:p>
            <a:pPr algn="ctr"/>
            <a:r>
              <a:rPr lang="en-US" b="1" dirty="0"/>
              <a:t>Network Convenience Clinics and Online Care Clinics</a:t>
            </a:r>
          </a:p>
          <a:p>
            <a:pPr algn="ctr"/>
            <a:r>
              <a:rPr lang="en-US" b="1" dirty="0"/>
              <a:t>Covered at 100%</a:t>
            </a:r>
          </a:p>
        </p:txBody>
      </p:sp>
      <p:sp>
        <p:nvSpPr>
          <p:cNvPr id="2" name="Right Arrow 1"/>
          <p:cNvSpPr/>
          <p:nvPr/>
        </p:nvSpPr>
        <p:spPr>
          <a:xfrm>
            <a:off x="205833" y="1563163"/>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5">
            <a:extLst>
              <a:ext uri="{FF2B5EF4-FFF2-40B4-BE49-F238E27FC236}">
                <a16:creationId xmlns:a16="http://schemas.microsoft.com/office/drawing/2014/main" id="{9158C73E-B77A-2F9B-676A-68280EACC2FF}"/>
              </a:ext>
            </a:extLst>
          </p:cNvPr>
          <p:cNvSpPr>
            <a:spLocks noChangeArrowheads="1"/>
          </p:cNvSpPr>
          <p:nvPr/>
        </p:nvSpPr>
        <p:spPr bwMode="auto">
          <a:xfrm>
            <a:off x="1089793" y="197142"/>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2024 - 2025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ight Arrow 1">
            <a:extLst>
              <a:ext uri="{FF2B5EF4-FFF2-40B4-BE49-F238E27FC236}">
                <a16:creationId xmlns:a16="http://schemas.microsoft.com/office/drawing/2014/main" id="{0852CE68-8069-FAC4-29AF-5FC83F0FC764}"/>
              </a:ext>
            </a:extLst>
          </p:cNvPr>
          <p:cNvSpPr/>
          <p:nvPr/>
        </p:nvSpPr>
        <p:spPr>
          <a:xfrm>
            <a:off x="205833" y="3429000"/>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6E96154-2855-6B2D-6ABA-3621A50A9521}"/>
              </a:ext>
            </a:extLst>
          </p:cNvPr>
          <p:cNvPicPr>
            <a:picLocks noChangeAspect="1"/>
          </p:cNvPicPr>
          <p:nvPr/>
        </p:nvPicPr>
        <p:blipFill>
          <a:blip r:embed="rId2"/>
          <a:stretch>
            <a:fillRect/>
          </a:stretch>
        </p:blipFill>
        <p:spPr>
          <a:xfrm>
            <a:off x="1004399" y="971207"/>
            <a:ext cx="7001852" cy="4915586"/>
          </a:xfrm>
          <a:prstGeom prst="rect">
            <a:avLst/>
          </a:prstGeom>
        </p:spPr>
      </p:pic>
    </p:spTree>
    <p:extLst>
      <p:ext uri="{BB962C8B-B14F-4D97-AF65-F5344CB8AC3E}">
        <p14:creationId xmlns:p14="http://schemas.microsoft.com/office/powerpoint/2010/main" val="82258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77930" y="414145"/>
            <a:ext cx="4058478" cy="6124754"/>
          </a:xfrm>
          <a:prstGeom prst="rect">
            <a:avLst/>
          </a:prstGeom>
          <a:noFill/>
        </p:spPr>
        <p:txBody>
          <a:bodyPr wrap="square" rtlCol="0">
            <a:spAutoFit/>
          </a:bodyPr>
          <a:lstStyle/>
          <a:p>
            <a:pPr algn="ctr"/>
            <a:r>
              <a:rPr lang="en-US" sz="2400" b="1" dirty="0">
                <a:solidFill>
                  <a:srgbClr val="800000"/>
                </a:solidFill>
              </a:rPr>
              <a:t>Advantage High plan</a:t>
            </a:r>
          </a:p>
          <a:p>
            <a:endParaRPr lang="en-US" sz="1200" dirty="0"/>
          </a:p>
          <a:p>
            <a:r>
              <a:rPr lang="en-US" sz="1600" b="1" dirty="0"/>
              <a:t>Prescription Drugs </a:t>
            </a:r>
          </a:p>
          <a:p>
            <a:endParaRPr lang="en-US" sz="1600" dirty="0"/>
          </a:p>
          <a:p>
            <a:r>
              <a:rPr lang="en-US" sz="1600" dirty="0"/>
              <a:t>No Deductible</a:t>
            </a:r>
          </a:p>
          <a:p>
            <a:r>
              <a:rPr lang="en-US" sz="1600" dirty="0"/>
              <a:t>Copay per 30 day supply</a:t>
            </a:r>
          </a:p>
          <a:p>
            <a:endParaRPr lang="en-US" sz="1600" dirty="0"/>
          </a:p>
          <a:p>
            <a:r>
              <a:rPr lang="en-US" sz="1600" dirty="0"/>
              <a:t>Typically tiers are broken out …</a:t>
            </a:r>
          </a:p>
          <a:p>
            <a:r>
              <a:rPr lang="en-US" sz="1600" dirty="0"/>
              <a:t>Tier 1 – $18, generic &amp; common name brand</a:t>
            </a:r>
          </a:p>
          <a:p>
            <a:r>
              <a:rPr lang="en-US" sz="1600" dirty="0"/>
              <a:t>Tier 2 – $30, name brand, some generic &amp;   specialty</a:t>
            </a:r>
          </a:p>
          <a:p>
            <a:r>
              <a:rPr lang="en-US" sz="1600" dirty="0"/>
              <a:t>Tier 3 – $55, typically specialty medications</a:t>
            </a:r>
          </a:p>
          <a:p>
            <a:endParaRPr lang="en-US" sz="1600" dirty="0"/>
          </a:p>
          <a:p>
            <a:r>
              <a:rPr lang="en-US" sz="1600" i="1" dirty="0"/>
              <a:t>(If medications are less than the copay, only pay the price of medication.)</a:t>
            </a:r>
          </a:p>
          <a:p>
            <a:endParaRPr lang="en-US" sz="1600" dirty="0"/>
          </a:p>
          <a:p>
            <a:r>
              <a:rPr lang="en-US" sz="1600" dirty="0"/>
              <a:t>Formulary tools for pricing covered meds at www.innovomn.com</a:t>
            </a:r>
          </a:p>
          <a:p>
            <a:endParaRPr lang="en-US" sz="1600" dirty="0"/>
          </a:p>
          <a:p>
            <a:r>
              <a:rPr lang="en-US" sz="1600" dirty="0"/>
              <a:t>RX Out of Pocket Max - $1,050/$2,100</a:t>
            </a:r>
          </a:p>
          <a:p>
            <a:endParaRPr lang="en-US" sz="1600" dirty="0"/>
          </a:p>
          <a:p>
            <a:r>
              <a:rPr lang="en-US" sz="1600" dirty="0"/>
              <a:t>Mail Order for 90 day medications for 2 copays</a:t>
            </a:r>
          </a:p>
          <a:p>
            <a:r>
              <a:rPr lang="en-US" sz="1600" dirty="0"/>
              <a:t>(also available at retail CVS pharmacies)</a:t>
            </a:r>
          </a:p>
          <a:p>
            <a:endParaRPr lang="en-US" dirty="0"/>
          </a:p>
        </p:txBody>
      </p:sp>
      <p:sp>
        <p:nvSpPr>
          <p:cNvPr id="7" name="Right Arrow 6"/>
          <p:cNvSpPr/>
          <p:nvPr/>
        </p:nvSpPr>
        <p:spPr>
          <a:xfrm>
            <a:off x="154047" y="4037792"/>
            <a:ext cx="455439"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6" name="Right Arrow 5"/>
          <p:cNvSpPr/>
          <p:nvPr/>
        </p:nvSpPr>
        <p:spPr>
          <a:xfrm>
            <a:off x="154047" y="4493555"/>
            <a:ext cx="455439"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Rectangle 5">
            <a:extLst>
              <a:ext uri="{FF2B5EF4-FFF2-40B4-BE49-F238E27FC236}">
                <a16:creationId xmlns:a16="http://schemas.microsoft.com/office/drawing/2014/main" id="{3CEC309F-B559-45CA-0C19-36BA4BEA62FB}"/>
              </a:ext>
            </a:extLst>
          </p:cNvPr>
          <p:cNvSpPr>
            <a:spLocks noChangeArrowheads="1"/>
          </p:cNvSpPr>
          <p:nvPr/>
        </p:nvSpPr>
        <p:spPr bwMode="auto">
          <a:xfrm>
            <a:off x="700491" y="192080"/>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2024 - 2025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020F2F0C-5FE3-0E8B-6210-9FC87599E91E}"/>
              </a:ext>
            </a:extLst>
          </p:cNvPr>
          <p:cNvPicPr>
            <a:picLocks noChangeAspect="1"/>
          </p:cNvPicPr>
          <p:nvPr/>
        </p:nvPicPr>
        <p:blipFill>
          <a:blip r:embed="rId2"/>
          <a:stretch>
            <a:fillRect/>
          </a:stretch>
        </p:blipFill>
        <p:spPr>
          <a:xfrm>
            <a:off x="700491" y="1671392"/>
            <a:ext cx="7001852" cy="3515216"/>
          </a:xfrm>
          <a:prstGeom prst="rect">
            <a:avLst/>
          </a:prstGeom>
        </p:spPr>
      </p:pic>
    </p:spTree>
    <p:extLst>
      <p:ext uri="{BB962C8B-B14F-4D97-AF65-F5344CB8AC3E}">
        <p14:creationId xmlns:p14="http://schemas.microsoft.com/office/powerpoint/2010/main" val="252368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64508" y="612287"/>
            <a:ext cx="3602220" cy="5447645"/>
          </a:xfrm>
          <a:prstGeom prst="rect">
            <a:avLst/>
          </a:prstGeom>
          <a:noFill/>
        </p:spPr>
        <p:txBody>
          <a:bodyPr wrap="square" rtlCol="0">
            <a:spAutoFit/>
          </a:bodyPr>
          <a:lstStyle/>
          <a:p>
            <a:pPr algn="ctr"/>
            <a:r>
              <a:rPr lang="en-US" sz="2400" b="1" dirty="0">
                <a:solidFill>
                  <a:srgbClr val="800000"/>
                </a:solidFill>
              </a:rPr>
              <a:t>Advantage High plan</a:t>
            </a:r>
          </a:p>
          <a:p>
            <a:endParaRPr lang="en-US" dirty="0"/>
          </a:p>
          <a:p>
            <a:r>
              <a:rPr lang="en-US" dirty="0"/>
              <a:t>Your</a:t>
            </a:r>
            <a:r>
              <a:rPr lang="en-US" b="1" dirty="0"/>
              <a:t> Deductible </a:t>
            </a:r>
            <a:r>
              <a:rPr lang="en-US" dirty="0"/>
              <a:t>is based on your cost level. </a:t>
            </a:r>
          </a:p>
          <a:p>
            <a:r>
              <a:rPr lang="en-US" dirty="0"/>
              <a:t>CL 1 - $250/$500</a:t>
            </a:r>
          </a:p>
          <a:p>
            <a:r>
              <a:rPr lang="en-US" dirty="0"/>
              <a:t>CL2 – $400/$800</a:t>
            </a:r>
          </a:p>
          <a:p>
            <a:endParaRPr lang="en-US" dirty="0"/>
          </a:p>
          <a:p>
            <a:r>
              <a:rPr lang="en-US" i="1" dirty="0"/>
              <a:t>(Higher cost clinics, CL3 and CL4, will have higher deductibles.) </a:t>
            </a:r>
          </a:p>
          <a:p>
            <a:r>
              <a:rPr lang="en-US" dirty="0"/>
              <a:t>CL3 - $750/$1,500</a:t>
            </a:r>
          </a:p>
          <a:p>
            <a:r>
              <a:rPr lang="en-US" dirty="0"/>
              <a:t>CL4 - $1,500/$3,000</a:t>
            </a:r>
          </a:p>
          <a:p>
            <a:endParaRPr lang="en-US" i="1" dirty="0"/>
          </a:p>
          <a:p>
            <a:r>
              <a:rPr lang="en-US" dirty="0"/>
              <a:t>Medical Deductible is paid in full by the member</a:t>
            </a:r>
            <a:r>
              <a:rPr lang="en-US" b="1" dirty="0"/>
              <a:t> first</a:t>
            </a:r>
            <a:r>
              <a:rPr lang="en-US" dirty="0"/>
              <a:t>, then member is only responsible for copayments or coinsurance.</a:t>
            </a:r>
          </a:p>
          <a:p>
            <a:endParaRPr lang="en-US" dirty="0"/>
          </a:p>
          <a:p>
            <a:r>
              <a:rPr lang="en-US" dirty="0"/>
              <a:t>Deductibles are embedded.</a:t>
            </a:r>
          </a:p>
          <a:p>
            <a:endParaRPr lang="en-US" dirty="0"/>
          </a:p>
        </p:txBody>
      </p:sp>
      <p:sp>
        <p:nvSpPr>
          <p:cNvPr id="7" name="Right Arrow 6"/>
          <p:cNvSpPr/>
          <p:nvPr/>
        </p:nvSpPr>
        <p:spPr>
          <a:xfrm>
            <a:off x="54865" y="2110917"/>
            <a:ext cx="399467"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6" name="Rectangle 5">
            <a:extLst>
              <a:ext uri="{FF2B5EF4-FFF2-40B4-BE49-F238E27FC236}">
                <a16:creationId xmlns:a16="http://schemas.microsoft.com/office/drawing/2014/main" id="{57BA71A9-8F66-8DE8-B4D0-F3696C9060E5}"/>
              </a:ext>
            </a:extLst>
          </p:cNvPr>
          <p:cNvSpPr>
            <a:spLocks noChangeArrowheads="1"/>
          </p:cNvSpPr>
          <p:nvPr/>
        </p:nvSpPr>
        <p:spPr bwMode="auto">
          <a:xfrm>
            <a:off x="678345" y="222200"/>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2024 - 2025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0B955E7E-D2C6-36DE-8A2C-1A6F892062AE}"/>
              </a:ext>
            </a:extLst>
          </p:cNvPr>
          <p:cNvPicPr>
            <a:picLocks noChangeAspect="1"/>
          </p:cNvPicPr>
          <p:nvPr/>
        </p:nvPicPr>
        <p:blipFill>
          <a:blip r:embed="rId2"/>
          <a:stretch>
            <a:fillRect/>
          </a:stretch>
        </p:blipFill>
        <p:spPr>
          <a:xfrm>
            <a:off x="590440" y="1144346"/>
            <a:ext cx="7001852" cy="4915586"/>
          </a:xfrm>
          <a:prstGeom prst="rect">
            <a:avLst/>
          </a:prstGeom>
        </p:spPr>
      </p:pic>
    </p:spTree>
    <p:extLst>
      <p:ext uri="{BB962C8B-B14F-4D97-AF65-F5344CB8AC3E}">
        <p14:creationId xmlns:p14="http://schemas.microsoft.com/office/powerpoint/2010/main" val="341488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1145" y="535900"/>
            <a:ext cx="3966327" cy="4924425"/>
          </a:xfrm>
          <a:prstGeom prst="rect">
            <a:avLst/>
          </a:prstGeom>
          <a:noFill/>
        </p:spPr>
        <p:txBody>
          <a:bodyPr wrap="square" rtlCol="0">
            <a:spAutoFit/>
          </a:bodyPr>
          <a:lstStyle/>
          <a:p>
            <a:pPr algn="ctr"/>
            <a:r>
              <a:rPr lang="en-US" sz="2400" b="1" dirty="0">
                <a:solidFill>
                  <a:srgbClr val="800000"/>
                </a:solidFill>
              </a:rPr>
              <a:t>Advantage High plan</a:t>
            </a:r>
          </a:p>
          <a:p>
            <a:endParaRPr lang="en-US" dirty="0"/>
          </a:p>
          <a:p>
            <a:r>
              <a:rPr lang="en-US" dirty="0"/>
              <a:t>After the deductible has been satisfied, member only pays copayments or coinsurance for services.</a:t>
            </a:r>
          </a:p>
          <a:p>
            <a:endParaRPr lang="en-US" sz="1000" dirty="0"/>
          </a:p>
          <a:p>
            <a:r>
              <a:rPr lang="en-US" b="1" dirty="0"/>
              <a:t>Copayment</a:t>
            </a:r>
            <a:r>
              <a:rPr lang="en-US" dirty="0"/>
              <a:t> is a flat dollar amount for visit or service.</a:t>
            </a:r>
          </a:p>
          <a:p>
            <a:endParaRPr lang="en-US" sz="1000" dirty="0"/>
          </a:p>
          <a:p>
            <a:r>
              <a:rPr lang="en-US" b="1" dirty="0"/>
              <a:t>Coinsurance</a:t>
            </a:r>
            <a:r>
              <a:rPr lang="en-US" dirty="0"/>
              <a:t> is a % amount of the bill.</a:t>
            </a:r>
          </a:p>
          <a:p>
            <a:endParaRPr lang="en-US" dirty="0"/>
          </a:p>
          <a:p>
            <a:r>
              <a:rPr lang="en-US" dirty="0"/>
              <a:t>Prosthetics and Durable Medical bypass the deductible with member paying only 20% copay </a:t>
            </a:r>
            <a:r>
              <a:rPr lang="en-US" sz="1500" dirty="0"/>
              <a:t>(25% with CL4</a:t>
            </a:r>
            <a:r>
              <a:rPr lang="en-US" sz="1600" dirty="0"/>
              <a:t>).</a:t>
            </a:r>
          </a:p>
          <a:p>
            <a:endParaRPr lang="en-US" dirty="0"/>
          </a:p>
          <a:p>
            <a:r>
              <a:rPr lang="en-US" dirty="0"/>
              <a:t>Network Convenience Clinics &amp; Online Care, Hospice – no deductible, no copay</a:t>
            </a:r>
          </a:p>
          <a:p>
            <a:endParaRPr lang="en-US" dirty="0"/>
          </a:p>
        </p:txBody>
      </p:sp>
      <p:sp>
        <p:nvSpPr>
          <p:cNvPr id="9" name="Left Brace 8"/>
          <p:cNvSpPr/>
          <p:nvPr/>
        </p:nvSpPr>
        <p:spPr>
          <a:xfrm>
            <a:off x="436406" y="2295525"/>
            <a:ext cx="239869" cy="3501864"/>
          </a:xfrm>
          <a:prstGeom prst="leftBrace">
            <a:avLst/>
          </a:prstGeom>
          <a:solidFill>
            <a:srgbClr val="8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Arrow 6"/>
          <p:cNvSpPr/>
          <p:nvPr/>
        </p:nvSpPr>
        <p:spPr>
          <a:xfrm>
            <a:off x="50204" y="3883724"/>
            <a:ext cx="375932"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Rectangle 5">
            <a:extLst>
              <a:ext uri="{FF2B5EF4-FFF2-40B4-BE49-F238E27FC236}">
                <a16:creationId xmlns:a16="http://schemas.microsoft.com/office/drawing/2014/main" id="{AF0EDDC4-4277-E73A-A9CA-C676581C01B7}"/>
              </a:ext>
            </a:extLst>
          </p:cNvPr>
          <p:cNvSpPr>
            <a:spLocks noChangeArrowheads="1"/>
          </p:cNvSpPr>
          <p:nvPr/>
        </p:nvSpPr>
        <p:spPr bwMode="auto">
          <a:xfrm>
            <a:off x="763445" y="197142"/>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2024 - 2025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701CCE1B-DCBF-BD9A-C050-7C35B9ACA24E}"/>
              </a:ext>
            </a:extLst>
          </p:cNvPr>
          <p:cNvPicPr>
            <a:picLocks noChangeAspect="1"/>
          </p:cNvPicPr>
          <p:nvPr/>
        </p:nvPicPr>
        <p:blipFill>
          <a:blip r:embed="rId2"/>
          <a:stretch>
            <a:fillRect/>
          </a:stretch>
        </p:blipFill>
        <p:spPr>
          <a:xfrm>
            <a:off x="788753" y="971206"/>
            <a:ext cx="7001852" cy="4924425"/>
          </a:xfrm>
          <a:prstGeom prst="rect">
            <a:avLst/>
          </a:prstGeom>
        </p:spPr>
      </p:pic>
    </p:spTree>
    <p:extLst>
      <p:ext uri="{BB962C8B-B14F-4D97-AF65-F5344CB8AC3E}">
        <p14:creationId xmlns:p14="http://schemas.microsoft.com/office/powerpoint/2010/main" val="302077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2330" y="239361"/>
            <a:ext cx="3663593" cy="5786199"/>
          </a:xfrm>
          <a:prstGeom prst="rect">
            <a:avLst/>
          </a:prstGeom>
          <a:noFill/>
        </p:spPr>
        <p:txBody>
          <a:bodyPr wrap="square" rtlCol="0">
            <a:spAutoFit/>
          </a:bodyPr>
          <a:lstStyle/>
          <a:p>
            <a:pPr algn="ctr"/>
            <a:r>
              <a:rPr lang="en-US" sz="2300" b="1" dirty="0">
                <a:solidFill>
                  <a:srgbClr val="800000"/>
                </a:solidFill>
              </a:rPr>
              <a:t>Advantage High plan</a:t>
            </a:r>
          </a:p>
          <a:p>
            <a:endParaRPr lang="en-US" sz="1600" dirty="0"/>
          </a:p>
          <a:p>
            <a:r>
              <a:rPr lang="en-US" b="1" dirty="0"/>
              <a:t>Medical Out of Pocket Maximum </a:t>
            </a:r>
          </a:p>
          <a:p>
            <a:endParaRPr lang="en-US" sz="1600" dirty="0"/>
          </a:p>
          <a:p>
            <a:r>
              <a:rPr lang="en-US" dirty="0"/>
              <a:t>Once the deductible, copays and coinsurance expenses for medical total a certain level, the plan covers 100% of eligible medical expenses for the remaining contract year.   </a:t>
            </a:r>
          </a:p>
          <a:p>
            <a:endParaRPr lang="en-US" sz="1500" dirty="0"/>
          </a:p>
          <a:p>
            <a:r>
              <a:rPr lang="en-US" dirty="0"/>
              <a:t>Your Medical OOP Max is based on your cost level. </a:t>
            </a:r>
          </a:p>
          <a:p>
            <a:r>
              <a:rPr lang="en-US" dirty="0"/>
              <a:t>CL1 - $1,700/$3,400</a:t>
            </a:r>
          </a:p>
          <a:p>
            <a:r>
              <a:rPr lang="en-US" dirty="0"/>
              <a:t>CL2 - $1,700/$3,400</a:t>
            </a:r>
          </a:p>
          <a:p>
            <a:endParaRPr lang="en-US" sz="1500" dirty="0"/>
          </a:p>
          <a:p>
            <a:r>
              <a:rPr lang="en-US" i="1" dirty="0"/>
              <a:t>(Higher cost clinics, CL3 and CL4, will have higher OOP max.) </a:t>
            </a:r>
          </a:p>
          <a:p>
            <a:r>
              <a:rPr lang="en-US" dirty="0"/>
              <a:t>CL3 - $2,400/$4,800</a:t>
            </a:r>
          </a:p>
          <a:p>
            <a:r>
              <a:rPr lang="en-US" dirty="0"/>
              <a:t>CL4 - $3,600/$7,200</a:t>
            </a:r>
          </a:p>
          <a:p>
            <a:endParaRPr lang="en-US" sz="1500" dirty="0"/>
          </a:p>
          <a:p>
            <a:r>
              <a:rPr lang="en-US" dirty="0"/>
              <a:t> OOP Max is embedded.</a:t>
            </a:r>
          </a:p>
        </p:txBody>
      </p:sp>
      <p:sp>
        <p:nvSpPr>
          <p:cNvPr id="7" name="Right Arrow 6"/>
          <p:cNvSpPr/>
          <p:nvPr/>
        </p:nvSpPr>
        <p:spPr>
          <a:xfrm>
            <a:off x="158560" y="4856379"/>
            <a:ext cx="45426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2" name="Rectangle 5">
            <a:extLst>
              <a:ext uri="{FF2B5EF4-FFF2-40B4-BE49-F238E27FC236}">
                <a16:creationId xmlns:a16="http://schemas.microsoft.com/office/drawing/2014/main" id="{442AFCF4-207F-4C75-08C1-FEC3C6BEDCC4}"/>
              </a:ext>
            </a:extLst>
          </p:cNvPr>
          <p:cNvSpPr>
            <a:spLocks noChangeArrowheads="1"/>
          </p:cNvSpPr>
          <p:nvPr/>
        </p:nvSpPr>
        <p:spPr bwMode="auto">
          <a:xfrm>
            <a:off x="668694" y="239361"/>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2024 - 2025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6E0EA509-6C2B-A015-6246-DC160696D716}"/>
              </a:ext>
            </a:extLst>
          </p:cNvPr>
          <p:cNvPicPr>
            <a:picLocks noChangeAspect="1"/>
          </p:cNvPicPr>
          <p:nvPr/>
        </p:nvPicPr>
        <p:blipFill>
          <a:blip r:embed="rId2"/>
          <a:stretch>
            <a:fillRect/>
          </a:stretch>
        </p:blipFill>
        <p:spPr>
          <a:xfrm>
            <a:off x="668694" y="1747592"/>
            <a:ext cx="7001852" cy="3515216"/>
          </a:xfrm>
          <a:prstGeom prst="rect">
            <a:avLst/>
          </a:prstGeom>
        </p:spPr>
      </p:pic>
    </p:spTree>
    <p:extLst>
      <p:ext uri="{BB962C8B-B14F-4D97-AF65-F5344CB8AC3E}">
        <p14:creationId xmlns:p14="http://schemas.microsoft.com/office/powerpoint/2010/main" val="393921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9010" y="2743200"/>
            <a:ext cx="2355743" cy="584775"/>
          </a:xfrm>
          <a:prstGeom prst="rect">
            <a:avLst/>
          </a:prstGeom>
          <a:noFill/>
        </p:spPr>
        <p:txBody>
          <a:bodyPr wrap="square" rtlCol="0">
            <a:spAutoFit/>
          </a:bodyPr>
          <a:lstStyle/>
          <a:p>
            <a:r>
              <a:rPr lang="en-US" sz="3200" b="1" dirty="0">
                <a:solidFill>
                  <a:srgbClr val="800000"/>
                </a:solidFill>
              </a:rPr>
              <a:t>Value Plan </a:t>
            </a:r>
          </a:p>
        </p:txBody>
      </p:sp>
    </p:spTree>
    <p:extLst>
      <p:ext uri="{BB962C8B-B14F-4D97-AF65-F5344CB8AC3E}">
        <p14:creationId xmlns:p14="http://schemas.microsoft.com/office/powerpoint/2010/main" val="21765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9732" y="951823"/>
            <a:ext cx="3611105" cy="1846659"/>
          </a:xfrm>
          <a:prstGeom prst="rect">
            <a:avLst/>
          </a:prstGeom>
          <a:noFill/>
        </p:spPr>
        <p:txBody>
          <a:bodyPr wrap="square" rtlCol="0">
            <a:spAutoFit/>
          </a:bodyPr>
          <a:lstStyle/>
          <a:p>
            <a:pPr algn="ctr"/>
            <a:r>
              <a:rPr lang="en-US" sz="2400" b="1" dirty="0">
                <a:solidFill>
                  <a:srgbClr val="800000"/>
                </a:solidFill>
              </a:rPr>
              <a:t>Value Plan</a:t>
            </a:r>
          </a:p>
          <a:p>
            <a:pPr algn="ctr"/>
            <a:r>
              <a:rPr lang="en-US" dirty="0"/>
              <a:t>Mid-range benefit level</a:t>
            </a:r>
          </a:p>
          <a:p>
            <a:endParaRPr lang="en-US" dirty="0"/>
          </a:p>
          <a:p>
            <a:endParaRPr lang="en-US" dirty="0"/>
          </a:p>
          <a:p>
            <a:pPr algn="ctr"/>
            <a:r>
              <a:rPr lang="en-US" b="1" dirty="0"/>
              <a:t>Preventive Routine Care </a:t>
            </a:r>
          </a:p>
          <a:p>
            <a:pPr algn="ctr"/>
            <a:r>
              <a:rPr lang="en-US" b="1" dirty="0"/>
              <a:t>covered at 100%</a:t>
            </a:r>
          </a:p>
        </p:txBody>
      </p:sp>
      <p:sp>
        <p:nvSpPr>
          <p:cNvPr id="2" name="Right Arrow 1"/>
          <p:cNvSpPr/>
          <p:nvPr/>
        </p:nvSpPr>
        <p:spPr>
          <a:xfrm>
            <a:off x="249119" y="1485918"/>
            <a:ext cx="532287"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
            <a:extLst>
              <a:ext uri="{FF2B5EF4-FFF2-40B4-BE49-F238E27FC236}">
                <a16:creationId xmlns:a16="http://schemas.microsoft.com/office/drawing/2014/main" id="{CF2A1B21-8C2C-00AC-517B-B231F4184155}"/>
              </a:ext>
            </a:extLst>
          </p:cNvPr>
          <p:cNvSpPr>
            <a:spLocks noChangeArrowheads="1"/>
          </p:cNvSpPr>
          <p:nvPr/>
        </p:nvSpPr>
        <p:spPr bwMode="auto">
          <a:xfrm>
            <a:off x="884625" y="305492"/>
            <a:ext cx="6745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Value Option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5F7544DE-EA2A-E627-EE78-42DE714EEDAF}"/>
              </a:ext>
            </a:extLst>
          </p:cNvPr>
          <p:cNvPicPr>
            <a:picLocks noChangeAspect="1"/>
          </p:cNvPicPr>
          <p:nvPr/>
        </p:nvPicPr>
        <p:blipFill>
          <a:blip r:embed="rId2"/>
          <a:stretch>
            <a:fillRect/>
          </a:stretch>
        </p:blipFill>
        <p:spPr>
          <a:xfrm>
            <a:off x="884625" y="1247494"/>
            <a:ext cx="7192379" cy="4020111"/>
          </a:xfrm>
          <a:prstGeom prst="rect">
            <a:avLst/>
          </a:prstGeom>
        </p:spPr>
      </p:pic>
    </p:spTree>
    <p:extLst>
      <p:ext uri="{BB962C8B-B14F-4D97-AF65-F5344CB8AC3E}">
        <p14:creationId xmlns:p14="http://schemas.microsoft.com/office/powerpoint/2010/main" val="264312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3268" y="360791"/>
            <a:ext cx="3926872" cy="6340197"/>
          </a:xfrm>
          <a:prstGeom prst="rect">
            <a:avLst/>
          </a:prstGeom>
          <a:noFill/>
        </p:spPr>
        <p:txBody>
          <a:bodyPr wrap="square" rtlCol="0">
            <a:spAutoFit/>
          </a:bodyPr>
          <a:lstStyle/>
          <a:p>
            <a:pPr algn="ctr"/>
            <a:r>
              <a:rPr lang="en-US" sz="2400" b="1" dirty="0">
                <a:solidFill>
                  <a:srgbClr val="800000"/>
                </a:solidFill>
              </a:rPr>
              <a:t>Value Plan</a:t>
            </a:r>
          </a:p>
          <a:p>
            <a:endParaRPr lang="en-US" sz="1200" dirty="0"/>
          </a:p>
          <a:p>
            <a:r>
              <a:rPr lang="en-US" sz="1600" b="1" dirty="0"/>
              <a:t>Prescription Drugs </a:t>
            </a:r>
          </a:p>
          <a:p>
            <a:endParaRPr lang="en-US" sz="1600" dirty="0"/>
          </a:p>
          <a:p>
            <a:r>
              <a:rPr lang="en-US" sz="1600" dirty="0"/>
              <a:t>No Deductible</a:t>
            </a:r>
          </a:p>
          <a:p>
            <a:r>
              <a:rPr lang="en-US" sz="1600" dirty="0"/>
              <a:t>Copay per 30 day supply</a:t>
            </a:r>
          </a:p>
          <a:p>
            <a:endParaRPr lang="en-US" sz="1600" dirty="0"/>
          </a:p>
          <a:p>
            <a:r>
              <a:rPr lang="en-US" sz="1600" dirty="0"/>
              <a:t>Typically tiers are broken out …</a:t>
            </a:r>
          </a:p>
          <a:p>
            <a:r>
              <a:rPr lang="en-US" sz="1600" dirty="0"/>
              <a:t>Tier 1 – $25, generic &amp; common name brand</a:t>
            </a:r>
          </a:p>
          <a:p>
            <a:r>
              <a:rPr lang="en-US" sz="1600" dirty="0"/>
              <a:t>Tier 2 – $45, name brand, some generic &amp;   specialty</a:t>
            </a:r>
          </a:p>
          <a:p>
            <a:r>
              <a:rPr lang="en-US" sz="1600" dirty="0"/>
              <a:t>Tier 3 – $70, typically specialty medications</a:t>
            </a:r>
          </a:p>
          <a:p>
            <a:endParaRPr lang="en-US" sz="1600" dirty="0"/>
          </a:p>
          <a:p>
            <a:r>
              <a:rPr lang="en-US" sz="1600" i="1" dirty="0"/>
              <a:t>(If medications are less than the copay, only pay the price of medication.)</a:t>
            </a:r>
          </a:p>
          <a:p>
            <a:endParaRPr lang="en-US" sz="1600" dirty="0"/>
          </a:p>
          <a:p>
            <a:r>
              <a:rPr lang="en-US" sz="1600" dirty="0"/>
              <a:t>Formulary tools for pricing covered meds at</a:t>
            </a:r>
          </a:p>
          <a:p>
            <a:pPr algn="ctr"/>
            <a:r>
              <a:rPr lang="en-US" sz="1600" dirty="0"/>
              <a:t>www.innovomn.com</a:t>
            </a:r>
          </a:p>
          <a:p>
            <a:endParaRPr lang="en-US" sz="1600" dirty="0"/>
          </a:p>
          <a:p>
            <a:r>
              <a:rPr lang="en-US" sz="1600" dirty="0"/>
              <a:t>RX Out of Pocket Max - $1,250/$2,500</a:t>
            </a:r>
          </a:p>
          <a:p>
            <a:endParaRPr lang="en-US" sz="1600" dirty="0"/>
          </a:p>
          <a:p>
            <a:r>
              <a:rPr lang="en-US" sz="1600" dirty="0"/>
              <a:t>Mail Order for 90 day medications for 2 copays</a:t>
            </a:r>
          </a:p>
          <a:p>
            <a:r>
              <a:rPr lang="en-US" sz="1600" dirty="0"/>
              <a:t>(also available at retail CVS pharmacies)</a:t>
            </a:r>
          </a:p>
          <a:p>
            <a:endParaRPr lang="en-US" dirty="0"/>
          </a:p>
        </p:txBody>
      </p:sp>
      <p:sp>
        <p:nvSpPr>
          <p:cNvPr id="7" name="Right Arrow 6"/>
          <p:cNvSpPr/>
          <p:nvPr/>
        </p:nvSpPr>
        <p:spPr>
          <a:xfrm>
            <a:off x="163026" y="4672442"/>
            <a:ext cx="379437"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8" name="Right Arrow 7"/>
          <p:cNvSpPr/>
          <p:nvPr/>
        </p:nvSpPr>
        <p:spPr>
          <a:xfrm>
            <a:off x="163026" y="4242202"/>
            <a:ext cx="379437"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Rectangle 1">
            <a:extLst>
              <a:ext uri="{FF2B5EF4-FFF2-40B4-BE49-F238E27FC236}">
                <a16:creationId xmlns:a16="http://schemas.microsoft.com/office/drawing/2014/main" id="{076D07FD-FDCB-1495-BE19-ADA4B954327D}"/>
              </a:ext>
            </a:extLst>
          </p:cNvPr>
          <p:cNvSpPr>
            <a:spLocks noChangeArrowheads="1"/>
          </p:cNvSpPr>
          <p:nvPr/>
        </p:nvSpPr>
        <p:spPr bwMode="auto">
          <a:xfrm>
            <a:off x="486561" y="360791"/>
            <a:ext cx="66120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Value Option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BC6C93D1-D445-C020-4CE3-F8B24AF0DCE1}"/>
              </a:ext>
            </a:extLst>
          </p:cNvPr>
          <p:cNvPicPr>
            <a:picLocks noChangeAspect="1"/>
          </p:cNvPicPr>
          <p:nvPr/>
        </p:nvPicPr>
        <p:blipFill>
          <a:blip r:embed="rId2"/>
          <a:stretch>
            <a:fillRect/>
          </a:stretch>
        </p:blipFill>
        <p:spPr>
          <a:xfrm>
            <a:off x="648448" y="2081016"/>
            <a:ext cx="7182852" cy="3286584"/>
          </a:xfrm>
          <a:prstGeom prst="rect">
            <a:avLst/>
          </a:prstGeom>
        </p:spPr>
      </p:pic>
    </p:spTree>
    <p:extLst>
      <p:ext uri="{BB962C8B-B14F-4D97-AF65-F5344CB8AC3E}">
        <p14:creationId xmlns:p14="http://schemas.microsoft.com/office/powerpoint/2010/main" val="167748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53143" y="1645920"/>
            <a:ext cx="3522879" cy="4470821"/>
          </a:xfrm>
        </p:spPr>
        <p:txBody>
          <a:bodyPr>
            <a:normAutofit/>
          </a:bodyPr>
          <a:lstStyle/>
          <a:p>
            <a:pPr algn="ctr"/>
            <a:r>
              <a:rPr lang="en-US" dirty="0">
                <a:solidFill>
                  <a:srgbClr val="FFFFFF"/>
                </a:solidFill>
              </a:rPr>
              <a:t>January 2025 PEIP Renewal</a:t>
            </a:r>
          </a:p>
        </p:txBody>
      </p:sp>
      <p:sp>
        <p:nvSpPr>
          <p:cNvPr id="3" name="Content Placeholder 2"/>
          <p:cNvSpPr>
            <a:spLocks noGrp="1"/>
          </p:cNvSpPr>
          <p:nvPr>
            <p:ph idx="1"/>
          </p:nvPr>
        </p:nvSpPr>
        <p:spPr>
          <a:xfrm>
            <a:off x="5204109" y="1645920"/>
            <a:ext cx="6706240" cy="4470821"/>
          </a:xfrm>
        </p:spPr>
        <p:txBody>
          <a:bodyPr>
            <a:normAutofit/>
          </a:bodyPr>
          <a:lstStyle/>
          <a:p>
            <a:pPr>
              <a:lnSpc>
                <a:spcPct val="90000"/>
              </a:lnSpc>
              <a:buClr>
                <a:srgbClr val="C00000"/>
              </a:buClr>
            </a:pPr>
            <a:r>
              <a:rPr lang="en-US" sz="1400" dirty="0"/>
              <a:t>The renewal rates for January 2025 will be based on a combination of the group’s claims and the overall pool. Group’s credibility is based on enrollment size.  </a:t>
            </a:r>
          </a:p>
          <a:p>
            <a:pPr>
              <a:lnSpc>
                <a:spcPct val="90000"/>
              </a:lnSpc>
              <a:buClr>
                <a:srgbClr val="C00000"/>
              </a:buClr>
            </a:pPr>
            <a:endParaRPr lang="en-US" sz="1400" dirty="0"/>
          </a:p>
          <a:p>
            <a:pPr>
              <a:lnSpc>
                <a:spcPct val="90000"/>
              </a:lnSpc>
              <a:buClr>
                <a:srgbClr val="C00000"/>
              </a:buClr>
            </a:pPr>
            <a:r>
              <a:rPr lang="en-US" sz="1400" dirty="0"/>
              <a:t>The 2025 clinic directory is available at  </a:t>
            </a:r>
            <a:r>
              <a:rPr lang="en-US" sz="1400" dirty="0">
                <a:hlinkClick r:id="rId2"/>
              </a:rPr>
              <a:t>www.innovomn.com</a:t>
            </a:r>
            <a:r>
              <a:rPr lang="en-US" sz="1400" dirty="0"/>
              <a:t>. Please check to see if your clinic cost level has changed.</a:t>
            </a:r>
          </a:p>
          <a:p>
            <a:pPr>
              <a:lnSpc>
                <a:spcPct val="90000"/>
              </a:lnSpc>
              <a:buClr>
                <a:srgbClr val="C00000"/>
              </a:buClr>
            </a:pPr>
            <a:endParaRPr lang="en-US" sz="1400" dirty="0"/>
          </a:p>
          <a:p>
            <a:pPr>
              <a:lnSpc>
                <a:spcPct val="90000"/>
              </a:lnSpc>
              <a:buClr>
                <a:srgbClr val="C00000"/>
              </a:buClr>
            </a:pPr>
            <a:r>
              <a:rPr lang="en-US" sz="1400" dirty="0"/>
              <a:t>Innovo Benefits Administration encourages you to use our PEIP Online Enrollment Portal. You can access the Online Enrollment Portal by visiting – </a:t>
            </a:r>
            <a:r>
              <a:rPr lang="en-US" sz="1400" b="1" u="sng" dirty="0">
                <a:hlinkClick r:id="rId3"/>
              </a:rPr>
              <a:t>https://www.mnpeip.com</a:t>
            </a:r>
            <a:r>
              <a:rPr lang="en-US" sz="1400" b="1" dirty="0"/>
              <a:t>. </a:t>
            </a:r>
            <a:r>
              <a:rPr lang="en-US" sz="1400" dirty="0"/>
              <a:t>Please consult with your HR Office prior to submitting changes online. </a:t>
            </a:r>
          </a:p>
          <a:p>
            <a:pPr>
              <a:lnSpc>
                <a:spcPct val="90000"/>
              </a:lnSpc>
              <a:buClr>
                <a:srgbClr val="C00000"/>
              </a:buClr>
            </a:pPr>
            <a:endParaRPr lang="en-US" sz="1400" dirty="0"/>
          </a:p>
          <a:p>
            <a:pPr>
              <a:lnSpc>
                <a:spcPct val="90000"/>
              </a:lnSpc>
              <a:buClr>
                <a:srgbClr val="C00000"/>
              </a:buClr>
            </a:pPr>
            <a:r>
              <a:rPr lang="en-US" sz="1400" dirty="0"/>
              <a:t>No member action is required unless you are changing networks (BC/HP) or changing plan designs (High, Value or HSA). If you are changing clinics only, please call the customer service number on your ID card.</a:t>
            </a:r>
          </a:p>
          <a:p>
            <a:pPr>
              <a:lnSpc>
                <a:spcPct val="90000"/>
              </a:lnSpc>
            </a:pPr>
            <a:endParaRPr lang="en-US" sz="1100" dirty="0"/>
          </a:p>
        </p:txBody>
      </p:sp>
    </p:spTree>
    <p:extLst>
      <p:ext uri="{BB962C8B-B14F-4D97-AF65-F5344CB8AC3E}">
        <p14:creationId xmlns:p14="http://schemas.microsoft.com/office/powerpoint/2010/main" val="151629853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83957" y="620676"/>
            <a:ext cx="3602220" cy="5447645"/>
          </a:xfrm>
          <a:prstGeom prst="rect">
            <a:avLst/>
          </a:prstGeom>
          <a:noFill/>
        </p:spPr>
        <p:txBody>
          <a:bodyPr wrap="square" rtlCol="0">
            <a:spAutoFit/>
          </a:bodyPr>
          <a:lstStyle/>
          <a:p>
            <a:pPr algn="ctr"/>
            <a:r>
              <a:rPr lang="en-US" sz="2400" b="1" dirty="0">
                <a:solidFill>
                  <a:srgbClr val="800000"/>
                </a:solidFill>
              </a:rPr>
              <a:t>Value Plan</a:t>
            </a:r>
          </a:p>
          <a:p>
            <a:endParaRPr lang="en-US" dirty="0"/>
          </a:p>
          <a:p>
            <a:r>
              <a:rPr lang="en-US" dirty="0"/>
              <a:t>Your </a:t>
            </a:r>
            <a:r>
              <a:rPr lang="en-US" b="1" dirty="0"/>
              <a:t>Deductible</a:t>
            </a:r>
            <a:r>
              <a:rPr lang="en-US" dirty="0"/>
              <a:t> is based on your cost level. </a:t>
            </a:r>
          </a:p>
          <a:p>
            <a:r>
              <a:rPr lang="en-US" dirty="0"/>
              <a:t>CL 1 - $600/$1,200</a:t>
            </a:r>
          </a:p>
          <a:p>
            <a:r>
              <a:rPr lang="en-US" dirty="0"/>
              <a:t>CL2 – $850/$1,700</a:t>
            </a:r>
          </a:p>
          <a:p>
            <a:endParaRPr lang="en-US" dirty="0"/>
          </a:p>
          <a:p>
            <a:r>
              <a:rPr lang="en-US" i="1" dirty="0"/>
              <a:t>(Higher cost clinics, CL3 and CL4, will have higher deductibles.) </a:t>
            </a:r>
          </a:p>
          <a:p>
            <a:r>
              <a:rPr lang="en-US" dirty="0"/>
              <a:t>CL3 - $1,300/$2,600</a:t>
            </a:r>
          </a:p>
          <a:p>
            <a:r>
              <a:rPr lang="en-US" dirty="0"/>
              <a:t>CL4 - $2,100/$4,200</a:t>
            </a:r>
          </a:p>
          <a:p>
            <a:endParaRPr lang="en-US" i="1" dirty="0"/>
          </a:p>
          <a:p>
            <a:r>
              <a:rPr lang="en-US" dirty="0"/>
              <a:t>Medical Deductible is paid in full by the member</a:t>
            </a:r>
            <a:r>
              <a:rPr lang="en-US" b="1" dirty="0"/>
              <a:t> first</a:t>
            </a:r>
            <a:r>
              <a:rPr lang="en-US" dirty="0"/>
              <a:t>, then member is only responsible for copayments or coinsurance.</a:t>
            </a:r>
          </a:p>
          <a:p>
            <a:endParaRPr lang="en-US" dirty="0"/>
          </a:p>
          <a:p>
            <a:r>
              <a:rPr lang="en-US" dirty="0"/>
              <a:t>Deductibles are embedded.</a:t>
            </a:r>
          </a:p>
          <a:p>
            <a:endParaRPr lang="en-US" dirty="0"/>
          </a:p>
        </p:txBody>
      </p:sp>
      <p:sp>
        <p:nvSpPr>
          <p:cNvPr id="7" name="Right Arrow 6"/>
          <p:cNvSpPr/>
          <p:nvPr/>
        </p:nvSpPr>
        <p:spPr>
          <a:xfrm>
            <a:off x="297321" y="2350225"/>
            <a:ext cx="415177"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2" name="Rectangle 1">
            <a:extLst>
              <a:ext uri="{FF2B5EF4-FFF2-40B4-BE49-F238E27FC236}">
                <a16:creationId xmlns:a16="http://schemas.microsoft.com/office/drawing/2014/main" id="{994E0D41-5E76-B157-AEF5-B10F02CE9871}"/>
              </a:ext>
            </a:extLst>
          </p:cNvPr>
          <p:cNvSpPr>
            <a:spLocks noChangeArrowheads="1"/>
          </p:cNvSpPr>
          <p:nvPr/>
        </p:nvSpPr>
        <p:spPr bwMode="auto">
          <a:xfrm>
            <a:off x="545541" y="297510"/>
            <a:ext cx="66234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Value Option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833F50A5-07D0-FFE7-E2C7-3D7ACE8CC0BE}"/>
              </a:ext>
            </a:extLst>
          </p:cNvPr>
          <p:cNvPicPr>
            <a:picLocks noChangeAspect="1"/>
          </p:cNvPicPr>
          <p:nvPr/>
        </p:nvPicPr>
        <p:blipFill>
          <a:blip r:embed="rId2"/>
          <a:stretch>
            <a:fillRect/>
          </a:stretch>
        </p:blipFill>
        <p:spPr>
          <a:xfrm>
            <a:off x="818559" y="1418944"/>
            <a:ext cx="7192379" cy="4020111"/>
          </a:xfrm>
          <a:prstGeom prst="rect">
            <a:avLst/>
          </a:prstGeom>
        </p:spPr>
      </p:pic>
    </p:spTree>
    <p:extLst>
      <p:ext uri="{BB962C8B-B14F-4D97-AF65-F5344CB8AC3E}">
        <p14:creationId xmlns:p14="http://schemas.microsoft.com/office/powerpoint/2010/main" val="259269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2814" y="745625"/>
            <a:ext cx="3966327" cy="4924425"/>
          </a:xfrm>
          <a:prstGeom prst="rect">
            <a:avLst/>
          </a:prstGeom>
          <a:noFill/>
        </p:spPr>
        <p:txBody>
          <a:bodyPr wrap="square" rtlCol="0">
            <a:spAutoFit/>
          </a:bodyPr>
          <a:lstStyle/>
          <a:p>
            <a:pPr algn="ctr"/>
            <a:r>
              <a:rPr lang="en-US" sz="2400" b="1" dirty="0">
                <a:solidFill>
                  <a:srgbClr val="800000"/>
                </a:solidFill>
              </a:rPr>
              <a:t>Value Plan</a:t>
            </a:r>
          </a:p>
          <a:p>
            <a:endParaRPr lang="en-US" dirty="0"/>
          </a:p>
          <a:p>
            <a:r>
              <a:rPr lang="en-US" dirty="0"/>
              <a:t>After the deductible has been satisfied, member only pays copayments or coinsurance for services.</a:t>
            </a:r>
          </a:p>
          <a:p>
            <a:endParaRPr lang="en-US" sz="1000" dirty="0"/>
          </a:p>
          <a:p>
            <a:r>
              <a:rPr lang="en-US" b="1" dirty="0"/>
              <a:t>Copayment</a:t>
            </a:r>
            <a:r>
              <a:rPr lang="en-US" dirty="0"/>
              <a:t> is a flat dollar amount for visit or service.</a:t>
            </a:r>
          </a:p>
          <a:p>
            <a:endParaRPr lang="en-US" sz="1000" dirty="0"/>
          </a:p>
          <a:p>
            <a:r>
              <a:rPr lang="en-US" b="1" dirty="0"/>
              <a:t>Coinsurance</a:t>
            </a:r>
            <a:r>
              <a:rPr lang="en-US" dirty="0"/>
              <a:t> is a % amount of the bill.</a:t>
            </a:r>
          </a:p>
          <a:p>
            <a:endParaRPr lang="en-US" dirty="0"/>
          </a:p>
          <a:p>
            <a:r>
              <a:rPr lang="en-US" dirty="0"/>
              <a:t>Prosthetics and Durable Medical bypass the deductible with member paying only 20% copay CL1, CL2. </a:t>
            </a:r>
            <a:r>
              <a:rPr lang="en-US" sz="1500" dirty="0"/>
              <a:t>(25% CL3, 35% CL4</a:t>
            </a:r>
            <a:r>
              <a:rPr lang="en-US" sz="1600" dirty="0"/>
              <a:t>).</a:t>
            </a:r>
          </a:p>
          <a:p>
            <a:endParaRPr lang="en-US" dirty="0"/>
          </a:p>
          <a:p>
            <a:r>
              <a:rPr lang="en-US" dirty="0"/>
              <a:t>Network Convenience Clinics &amp; Online Care, Hospice – no deductible, no copay</a:t>
            </a:r>
          </a:p>
          <a:p>
            <a:endParaRPr lang="en-US" dirty="0"/>
          </a:p>
        </p:txBody>
      </p:sp>
      <p:sp>
        <p:nvSpPr>
          <p:cNvPr id="9" name="Left Brace 8"/>
          <p:cNvSpPr/>
          <p:nvPr/>
        </p:nvSpPr>
        <p:spPr>
          <a:xfrm>
            <a:off x="349249" y="2972953"/>
            <a:ext cx="304587" cy="2735197"/>
          </a:xfrm>
          <a:prstGeom prst="leftBrace">
            <a:avLst/>
          </a:prstGeom>
          <a:solidFill>
            <a:srgbClr val="8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Arrow 6"/>
          <p:cNvSpPr/>
          <p:nvPr/>
        </p:nvSpPr>
        <p:spPr>
          <a:xfrm>
            <a:off x="46711" y="4177818"/>
            <a:ext cx="379973"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2" name="Rectangle 1">
            <a:extLst>
              <a:ext uri="{FF2B5EF4-FFF2-40B4-BE49-F238E27FC236}">
                <a16:creationId xmlns:a16="http://schemas.microsoft.com/office/drawing/2014/main" id="{57ED220E-E383-12CF-13BA-793369EB5B29}"/>
              </a:ext>
            </a:extLst>
          </p:cNvPr>
          <p:cNvSpPr>
            <a:spLocks noChangeArrowheads="1"/>
          </p:cNvSpPr>
          <p:nvPr/>
        </p:nvSpPr>
        <p:spPr bwMode="auto">
          <a:xfrm>
            <a:off x="573423" y="327193"/>
            <a:ext cx="6915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Value Option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0D26AF98-FA20-8EBE-F5BC-7D1CE01EFB1C}"/>
              </a:ext>
            </a:extLst>
          </p:cNvPr>
          <p:cNvPicPr>
            <a:picLocks noChangeAspect="1"/>
          </p:cNvPicPr>
          <p:nvPr/>
        </p:nvPicPr>
        <p:blipFill>
          <a:blip r:embed="rId2"/>
          <a:stretch>
            <a:fillRect/>
          </a:stretch>
        </p:blipFill>
        <p:spPr>
          <a:xfrm>
            <a:off x="726036" y="1742908"/>
            <a:ext cx="7192379" cy="4020111"/>
          </a:xfrm>
          <a:prstGeom prst="rect">
            <a:avLst/>
          </a:prstGeom>
        </p:spPr>
      </p:pic>
    </p:spTree>
    <p:extLst>
      <p:ext uri="{BB962C8B-B14F-4D97-AF65-F5344CB8AC3E}">
        <p14:creationId xmlns:p14="http://schemas.microsoft.com/office/powerpoint/2010/main" val="30536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5927" y="515864"/>
            <a:ext cx="3663593" cy="6001643"/>
          </a:xfrm>
          <a:prstGeom prst="rect">
            <a:avLst/>
          </a:prstGeom>
          <a:noFill/>
        </p:spPr>
        <p:txBody>
          <a:bodyPr wrap="square" rtlCol="0">
            <a:spAutoFit/>
          </a:bodyPr>
          <a:lstStyle/>
          <a:p>
            <a:pPr algn="ctr"/>
            <a:r>
              <a:rPr lang="en-US" sz="2400" b="1" dirty="0">
                <a:solidFill>
                  <a:srgbClr val="800000"/>
                </a:solidFill>
              </a:rPr>
              <a:t>Value Plan</a:t>
            </a:r>
          </a:p>
          <a:p>
            <a:endParaRPr lang="en-US" dirty="0"/>
          </a:p>
          <a:p>
            <a:r>
              <a:rPr lang="en-US" b="1" dirty="0"/>
              <a:t>Medical Out of Pocket Maximum </a:t>
            </a:r>
          </a:p>
          <a:p>
            <a:endParaRPr lang="en-US" dirty="0"/>
          </a:p>
          <a:p>
            <a:r>
              <a:rPr lang="en-US" dirty="0"/>
              <a:t>Once the deductible, copays and coinsurance expenses for medical total a certain level, the plan covers 100% of eligible medical expenses for the remaining contract year.   </a:t>
            </a:r>
          </a:p>
          <a:p>
            <a:endParaRPr lang="en-US" dirty="0"/>
          </a:p>
          <a:p>
            <a:r>
              <a:rPr lang="en-US" dirty="0"/>
              <a:t>Your Medical OOP Max is based on your cost level. </a:t>
            </a:r>
          </a:p>
          <a:p>
            <a:r>
              <a:rPr lang="en-US" dirty="0"/>
              <a:t>CL1 - $2,600/$5,200</a:t>
            </a:r>
          </a:p>
          <a:p>
            <a:r>
              <a:rPr lang="en-US" dirty="0"/>
              <a:t>CL2 - $2,600/$5,200</a:t>
            </a:r>
          </a:p>
          <a:p>
            <a:endParaRPr lang="en-US" dirty="0"/>
          </a:p>
          <a:p>
            <a:r>
              <a:rPr lang="en-US" i="1" dirty="0"/>
              <a:t>(Higher cost clinics, CL3 and CL4, will have higher OOP max.) </a:t>
            </a:r>
          </a:p>
          <a:p>
            <a:r>
              <a:rPr lang="en-US" dirty="0"/>
              <a:t>CL3 - $3,800/$7,600</a:t>
            </a:r>
          </a:p>
          <a:p>
            <a:r>
              <a:rPr lang="en-US" dirty="0"/>
              <a:t>CL4 - $4,800/$9,600</a:t>
            </a:r>
          </a:p>
          <a:p>
            <a:endParaRPr lang="en-US" dirty="0"/>
          </a:p>
          <a:p>
            <a:r>
              <a:rPr lang="en-US" dirty="0"/>
              <a:t> OOP Max is embedded.</a:t>
            </a:r>
          </a:p>
        </p:txBody>
      </p:sp>
      <p:sp>
        <p:nvSpPr>
          <p:cNvPr id="7" name="Right Arrow 6"/>
          <p:cNvSpPr/>
          <p:nvPr/>
        </p:nvSpPr>
        <p:spPr>
          <a:xfrm>
            <a:off x="130440" y="4787040"/>
            <a:ext cx="372899"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Rectangle 1">
            <a:extLst>
              <a:ext uri="{FF2B5EF4-FFF2-40B4-BE49-F238E27FC236}">
                <a16:creationId xmlns:a16="http://schemas.microsoft.com/office/drawing/2014/main" id="{84A3BCB9-011A-762B-90B1-DE6A81D9F173}"/>
              </a:ext>
            </a:extLst>
          </p:cNvPr>
          <p:cNvSpPr>
            <a:spLocks noChangeArrowheads="1"/>
          </p:cNvSpPr>
          <p:nvPr/>
        </p:nvSpPr>
        <p:spPr bwMode="auto">
          <a:xfrm>
            <a:off x="503339" y="302026"/>
            <a:ext cx="66539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Value Option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5170522E-C5B3-E135-A514-9DBCFECB7C28}"/>
              </a:ext>
            </a:extLst>
          </p:cNvPr>
          <p:cNvPicPr>
            <a:picLocks noChangeAspect="1"/>
          </p:cNvPicPr>
          <p:nvPr/>
        </p:nvPicPr>
        <p:blipFill>
          <a:blip r:embed="rId2"/>
          <a:stretch>
            <a:fillRect/>
          </a:stretch>
        </p:blipFill>
        <p:spPr>
          <a:xfrm>
            <a:off x="590049" y="1873393"/>
            <a:ext cx="7182852" cy="3286584"/>
          </a:xfrm>
          <a:prstGeom prst="rect">
            <a:avLst/>
          </a:prstGeom>
        </p:spPr>
      </p:pic>
    </p:spTree>
    <p:extLst>
      <p:ext uri="{BB962C8B-B14F-4D97-AF65-F5344CB8AC3E}">
        <p14:creationId xmlns:p14="http://schemas.microsoft.com/office/powerpoint/2010/main" val="236905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5987" y="2712203"/>
            <a:ext cx="2355743" cy="584775"/>
          </a:xfrm>
          <a:prstGeom prst="rect">
            <a:avLst/>
          </a:prstGeom>
          <a:noFill/>
        </p:spPr>
        <p:txBody>
          <a:bodyPr wrap="square" rtlCol="0">
            <a:spAutoFit/>
          </a:bodyPr>
          <a:lstStyle/>
          <a:p>
            <a:r>
              <a:rPr lang="en-US" sz="3200" b="1" dirty="0">
                <a:solidFill>
                  <a:srgbClr val="800000"/>
                </a:solidFill>
              </a:rPr>
              <a:t>HSA Plan </a:t>
            </a:r>
          </a:p>
        </p:txBody>
      </p:sp>
    </p:spTree>
    <p:extLst>
      <p:ext uri="{BB962C8B-B14F-4D97-AF65-F5344CB8AC3E}">
        <p14:creationId xmlns:p14="http://schemas.microsoft.com/office/powerpoint/2010/main" val="380476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07365" y="838763"/>
            <a:ext cx="4169044" cy="4139595"/>
          </a:xfrm>
          <a:prstGeom prst="rect">
            <a:avLst/>
          </a:prstGeom>
          <a:noFill/>
        </p:spPr>
        <p:txBody>
          <a:bodyPr wrap="square" rtlCol="0">
            <a:spAutoFit/>
          </a:bodyPr>
          <a:lstStyle/>
          <a:p>
            <a:pPr algn="ctr"/>
            <a:r>
              <a:rPr lang="en-US" sz="2400" b="1" dirty="0">
                <a:solidFill>
                  <a:srgbClr val="800000"/>
                </a:solidFill>
              </a:rPr>
              <a:t>HSA Plan</a:t>
            </a:r>
          </a:p>
          <a:p>
            <a:pPr algn="ctr"/>
            <a:r>
              <a:rPr lang="en-US" dirty="0"/>
              <a:t>High deductible, lowest payroll deduction</a:t>
            </a:r>
          </a:p>
          <a:p>
            <a:endParaRPr lang="en-US" dirty="0"/>
          </a:p>
          <a:p>
            <a:r>
              <a:rPr lang="en-US" dirty="0"/>
              <a:t>HSA plan meets IRS rules for QHDHP and works differently than High &amp; Value plan:</a:t>
            </a:r>
          </a:p>
          <a:p>
            <a:endParaRPr lang="en-US" sz="500" dirty="0"/>
          </a:p>
          <a:p>
            <a:pPr marL="285750" indent="-285750">
              <a:buFontTx/>
              <a:buChar char="-"/>
            </a:pPr>
            <a:r>
              <a:rPr lang="en-US" dirty="0"/>
              <a:t>Medical and Prescription Drugs are combined</a:t>
            </a:r>
          </a:p>
          <a:p>
            <a:pPr marL="285750" indent="-285750">
              <a:buFontTx/>
              <a:buChar char="-"/>
            </a:pPr>
            <a:r>
              <a:rPr lang="en-US" dirty="0"/>
              <a:t>Deductible must be satisfied before member moves into copayments or coinsurance </a:t>
            </a:r>
          </a:p>
          <a:p>
            <a:pPr marL="285750" indent="-285750">
              <a:buFontTx/>
              <a:buChar char="-"/>
            </a:pPr>
            <a:endParaRPr lang="en-US" dirty="0"/>
          </a:p>
          <a:p>
            <a:endParaRPr lang="en-US" dirty="0"/>
          </a:p>
          <a:p>
            <a:pPr algn="ctr"/>
            <a:r>
              <a:rPr lang="en-US" b="1" dirty="0"/>
              <a:t>Preventive Routine Care </a:t>
            </a:r>
          </a:p>
          <a:p>
            <a:pPr algn="ctr"/>
            <a:r>
              <a:rPr lang="en-US" b="1" dirty="0"/>
              <a:t>covered at 100%</a:t>
            </a:r>
          </a:p>
        </p:txBody>
      </p:sp>
      <p:sp>
        <p:nvSpPr>
          <p:cNvPr id="2" name="Right Arrow 1"/>
          <p:cNvSpPr/>
          <p:nvPr/>
        </p:nvSpPr>
        <p:spPr>
          <a:xfrm>
            <a:off x="44284" y="1407008"/>
            <a:ext cx="479734"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
            <a:extLst>
              <a:ext uri="{FF2B5EF4-FFF2-40B4-BE49-F238E27FC236}">
                <a16:creationId xmlns:a16="http://schemas.microsoft.com/office/drawing/2014/main" id="{F1CE208C-E6CD-1284-A196-E5459268AC27}"/>
              </a:ext>
            </a:extLst>
          </p:cNvPr>
          <p:cNvSpPr>
            <a:spLocks noChangeArrowheads="1"/>
          </p:cNvSpPr>
          <p:nvPr/>
        </p:nvSpPr>
        <p:spPr bwMode="auto">
          <a:xfrm>
            <a:off x="742048" y="296066"/>
            <a:ext cx="7025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2024 - 2025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946EE3EE-9FD6-2789-D14C-ADF5D2416725}"/>
              </a:ext>
            </a:extLst>
          </p:cNvPr>
          <p:cNvPicPr>
            <a:picLocks noChangeAspect="1"/>
          </p:cNvPicPr>
          <p:nvPr/>
        </p:nvPicPr>
        <p:blipFill>
          <a:blip r:embed="rId2"/>
          <a:stretch>
            <a:fillRect/>
          </a:stretch>
        </p:blipFill>
        <p:spPr>
          <a:xfrm>
            <a:off x="594025" y="1071205"/>
            <a:ext cx="7173326" cy="5115639"/>
          </a:xfrm>
          <a:prstGeom prst="rect">
            <a:avLst/>
          </a:prstGeom>
        </p:spPr>
      </p:pic>
    </p:spTree>
    <p:extLst>
      <p:ext uri="{BB962C8B-B14F-4D97-AF65-F5344CB8AC3E}">
        <p14:creationId xmlns:p14="http://schemas.microsoft.com/office/powerpoint/2010/main" val="3664008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1486" y="782121"/>
            <a:ext cx="4024922" cy="5262979"/>
          </a:xfrm>
          <a:prstGeom prst="rect">
            <a:avLst/>
          </a:prstGeom>
          <a:noFill/>
        </p:spPr>
        <p:txBody>
          <a:bodyPr wrap="square" rtlCol="0">
            <a:spAutoFit/>
          </a:bodyPr>
          <a:lstStyle/>
          <a:p>
            <a:pPr algn="ctr"/>
            <a:r>
              <a:rPr lang="en-US" sz="1600" b="1" dirty="0">
                <a:solidFill>
                  <a:srgbClr val="800000"/>
                </a:solidFill>
              </a:rPr>
              <a:t>HSA Plan</a:t>
            </a:r>
          </a:p>
          <a:p>
            <a:endParaRPr lang="en-US" sz="1600" dirty="0"/>
          </a:p>
          <a:p>
            <a:r>
              <a:rPr lang="en-US" sz="1600" b="1" dirty="0"/>
              <a:t>Prescription Drugs </a:t>
            </a:r>
          </a:p>
          <a:p>
            <a:endParaRPr lang="en-US" sz="1600" dirty="0"/>
          </a:p>
          <a:p>
            <a:r>
              <a:rPr lang="en-US" sz="1600" dirty="0"/>
              <a:t>After Deductible, Copay per 30 day supply</a:t>
            </a:r>
          </a:p>
          <a:p>
            <a:endParaRPr lang="en-US" sz="1600" dirty="0"/>
          </a:p>
          <a:p>
            <a:r>
              <a:rPr lang="en-US" sz="1600" dirty="0"/>
              <a:t>Typically tiers are broken out …</a:t>
            </a:r>
          </a:p>
          <a:p>
            <a:r>
              <a:rPr lang="en-US" sz="1600" dirty="0"/>
              <a:t>Tier 1 – $30, generic &amp; common name brand</a:t>
            </a:r>
          </a:p>
          <a:p>
            <a:r>
              <a:rPr lang="en-US" sz="1600" dirty="0"/>
              <a:t>Tier 2 – $50, name brand, some generic &amp;   specialty</a:t>
            </a:r>
          </a:p>
          <a:p>
            <a:r>
              <a:rPr lang="en-US" sz="1600" dirty="0"/>
              <a:t>Tier 3 – $75, typically specialty medications</a:t>
            </a:r>
          </a:p>
          <a:p>
            <a:endParaRPr lang="en-US" sz="1600" dirty="0"/>
          </a:p>
          <a:p>
            <a:r>
              <a:rPr lang="en-US" sz="1600" i="1" dirty="0"/>
              <a:t>(If medications are less than the copay, only pay the price of medication.)</a:t>
            </a:r>
          </a:p>
          <a:p>
            <a:endParaRPr lang="en-US" sz="1600" dirty="0"/>
          </a:p>
          <a:p>
            <a:r>
              <a:rPr lang="en-US" sz="1600" dirty="0"/>
              <a:t>Formulary tools for pricing covered meds at</a:t>
            </a:r>
          </a:p>
          <a:p>
            <a:r>
              <a:rPr lang="en-US" sz="1600" dirty="0"/>
              <a:t>www.innovomn.com</a:t>
            </a:r>
          </a:p>
          <a:p>
            <a:endParaRPr lang="en-US" sz="1600" dirty="0"/>
          </a:p>
          <a:p>
            <a:r>
              <a:rPr lang="en-US" sz="1600" dirty="0"/>
              <a:t>Mail Order for 90 day medications for 2 copays, after deductible is met (Also available at retail CVS pharmacies)</a:t>
            </a:r>
            <a:endParaRPr lang="en-US" dirty="0"/>
          </a:p>
        </p:txBody>
      </p:sp>
      <p:sp>
        <p:nvSpPr>
          <p:cNvPr id="7" name="Right Arrow 6"/>
          <p:cNvSpPr/>
          <p:nvPr/>
        </p:nvSpPr>
        <p:spPr>
          <a:xfrm>
            <a:off x="63391" y="3597400"/>
            <a:ext cx="461637"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2" name="Rectangle 1">
            <a:extLst>
              <a:ext uri="{FF2B5EF4-FFF2-40B4-BE49-F238E27FC236}">
                <a16:creationId xmlns:a16="http://schemas.microsoft.com/office/drawing/2014/main" id="{B9AFC2C6-BFE9-9714-66E4-5220E8355ABF}"/>
              </a:ext>
            </a:extLst>
          </p:cNvPr>
          <p:cNvSpPr>
            <a:spLocks noChangeArrowheads="1"/>
          </p:cNvSpPr>
          <p:nvPr/>
        </p:nvSpPr>
        <p:spPr bwMode="auto">
          <a:xfrm>
            <a:off x="605783" y="385918"/>
            <a:ext cx="71494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2024 - 2025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627671F5-0DE1-A6C3-A044-4F5EC99D340D}"/>
              </a:ext>
            </a:extLst>
          </p:cNvPr>
          <p:cNvPicPr>
            <a:picLocks noChangeAspect="1"/>
          </p:cNvPicPr>
          <p:nvPr/>
        </p:nvPicPr>
        <p:blipFill>
          <a:blip r:embed="rId2"/>
          <a:stretch>
            <a:fillRect/>
          </a:stretch>
        </p:blipFill>
        <p:spPr>
          <a:xfrm>
            <a:off x="581920" y="1185612"/>
            <a:ext cx="7173326" cy="3591426"/>
          </a:xfrm>
          <a:prstGeom prst="rect">
            <a:avLst/>
          </a:prstGeom>
        </p:spPr>
      </p:pic>
    </p:spTree>
    <p:extLst>
      <p:ext uri="{BB962C8B-B14F-4D97-AF65-F5344CB8AC3E}">
        <p14:creationId xmlns:p14="http://schemas.microsoft.com/office/powerpoint/2010/main" val="3518143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6194" y="619231"/>
            <a:ext cx="4266349" cy="6555641"/>
          </a:xfrm>
          <a:prstGeom prst="rect">
            <a:avLst/>
          </a:prstGeom>
          <a:noFill/>
        </p:spPr>
        <p:txBody>
          <a:bodyPr wrap="square" rtlCol="0">
            <a:spAutoFit/>
          </a:bodyPr>
          <a:lstStyle/>
          <a:p>
            <a:pPr algn="ctr"/>
            <a:r>
              <a:rPr lang="en-US" sz="2400" b="1" dirty="0">
                <a:solidFill>
                  <a:srgbClr val="800000"/>
                </a:solidFill>
              </a:rPr>
              <a:t>HSA Plan</a:t>
            </a:r>
          </a:p>
          <a:p>
            <a:endParaRPr lang="en-US" dirty="0"/>
          </a:p>
          <a:p>
            <a:r>
              <a:rPr lang="en-US" dirty="0"/>
              <a:t>Your</a:t>
            </a:r>
            <a:r>
              <a:rPr lang="en-US" b="1" dirty="0"/>
              <a:t> Deductible </a:t>
            </a:r>
            <a:r>
              <a:rPr lang="en-US" dirty="0"/>
              <a:t>is based on your cost level. </a:t>
            </a:r>
          </a:p>
          <a:p>
            <a:r>
              <a:rPr lang="en-US" dirty="0"/>
              <a:t>CL 1 - $1,750/$4,000</a:t>
            </a:r>
          </a:p>
          <a:p>
            <a:r>
              <a:rPr lang="en-US" dirty="0"/>
              <a:t>CL2 – $2,250/$4,500</a:t>
            </a:r>
          </a:p>
          <a:p>
            <a:endParaRPr lang="en-US" dirty="0"/>
          </a:p>
          <a:p>
            <a:r>
              <a:rPr lang="en-US" i="1" dirty="0"/>
              <a:t>(Higher cost clinics, CL3 and CL4, will have higher deductibles.) Very few members fall under CL3 and CL4, vast majority are in CL1 and CL2</a:t>
            </a:r>
          </a:p>
          <a:p>
            <a:endParaRPr lang="en-US" i="1" dirty="0"/>
          </a:p>
          <a:p>
            <a:r>
              <a:rPr lang="en-US" dirty="0"/>
              <a:t>CL3 - $3,250/$6,500</a:t>
            </a:r>
          </a:p>
          <a:p>
            <a:r>
              <a:rPr lang="en-US" dirty="0"/>
              <a:t>CL4 - $4,250/$8,500</a:t>
            </a:r>
          </a:p>
          <a:p>
            <a:endParaRPr lang="en-US" dirty="0"/>
          </a:p>
          <a:p>
            <a:r>
              <a:rPr lang="en-US" dirty="0"/>
              <a:t>Note: Family Coverage has an embedded individual deductible.</a:t>
            </a:r>
          </a:p>
          <a:p>
            <a:endParaRPr lang="en-US" i="1" dirty="0"/>
          </a:p>
          <a:p>
            <a:r>
              <a:rPr lang="en-US" dirty="0"/>
              <a:t>Deductible is paid in full by the member</a:t>
            </a:r>
            <a:r>
              <a:rPr lang="en-US" b="1" dirty="0"/>
              <a:t> first</a:t>
            </a:r>
            <a:r>
              <a:rPr lang="en-US" dirty="0"/>
              <a:t> for medical and prescription drugs, then member is only responsible for copayments or coinsurance.</a:t>
            </a:r>
          </a:p>
          <a:p>
            <a:endParaRPr lang="en-US" dirty="0"/>
          </a:p>
          <a:p>
            <a:endParaRPr lang="en-US" dirty="0"/>
          </a:p>
        </p:txBody>
      </p:sp>
      <p:sp>
        <p:nvSpPr>
          <p:cNvPr id="7" name="Right Arrow 6"/>
          <p:cNvSpPr/>
          <p:nvPr/>
        </p:nvSpPr>
        <p:spPr>
          <a:xfrm>
            <a:off x="18409" y="2066963"/>
            <a:ext cx="519060" cy="325465"/>
          </a:xfrm>
          <a:prstGeom prst="rightArrow">
            <a:avLst>
              <a:gd name="adj1" fmla="val 50000"/>
              <a:gd name="adj2" fmla="val 50000"/>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6" name="Rectangle 1">
            <a:extLst>
              <a:ext uri="{FF2B5EF4-FFF2-40B4-BE49-F238E27FC236}">
                <a16:creationId xmlns:a16="http://schemas.microsoft.com/office/drawing/2014/main" id="{779B5DEC-4305-0DCE-1662-54B1181B978F}"/>
              </a:ext>
            </a:extLst>
          </p:cNvPr>
          <p:cNvSpPr>
            <a:spLocks noChangeArrowheads="1"/>
          </p:cNvSpPr>
          <p:nvPr/>
        </p:nvSpPr>
        <p:spPr bwMode="auto">
          <a:xfrm>
            <a:off x="657541" y="296066"/>
            <a:ext cx="7025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2024 - 2025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E1C55007-8AC8-BA15-7AA6-C876FD7AC168}"/>
              </a:ext>
            </a:extLst>
          </p:cNvPr>
          <p:cNvPicPr>
            <a:picLocks noChangeAspect="1"/>
          </p:cNvPicPr>
          <p:nvPr/>
        </p:nvPicPr>
        <p:blipFill>
          <a:blip r:embed="rId2"/>
          <a:stretch>
            <a:fillRect/>
          </a:stretch>
        </p:blipFill>
        <p:spPr>
          <a:xfrm>
            <a:off x="572602" y="942397"/>
            <a:ext cx="7173326" cy="5115639"/>
          </a:xfrm>
          <a:prstGeom prst="rect">
            <a:avLst/>
          </a:prstGeom>
        </p:spPr>
      </p:pic>
    </p:spTree>
    <p:extLst>
      <p:ext uri="{BB962C8B-B14F-4D97-AF65-F5344CB8AC3E}">
        <p14:creationId xmlns:p14="http://schemas.microsoft.com/office/powerpoint/2010/main" val="331199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73851" y="602575"/>
            <a:ext cx="4318149" cy="3262432"/>
          </a:xfrm>
          <a:prstGeom prst="rect">
            <a:avLst/>
          </a:prstGeom>
          <a:noFill/>
        </p:spPr>
        <p:txBody>
          <a:bodyPr wrap="square" rtlCol="0">
            <a:spAutoFit/>
          </a:bodyPr>
          <a:lstStyle/>
          <a:p>
            <a:pPr algn="ctr"/>
            <a:r>
              <a:rPr lang="en-US" sz="2400" b="1" dirty="0">
                <a:solidFill>
                  <a:srgbClr val="800000"/>
                </a:solidFill>
              </a:rPr>
              <a:t>HSA Plan</a:t>
            </a:r>
          </a:p>
          <a:p>
            <a:endParaRPr lang="en-US" dirty="0"/>
          </a:p>
          <a:p>
            <a:r>
              <a:rPr lang="en-US" dirty="0"/>
              <a:t>After the deductible has been satisfied, member only pays copayments or coinsurance for services.</a:t>
            </a:r>
          </a:p>
          <a:p>
            <a:endParaRPr lang="en-US" sz="1000" dirty="0"/>
          </a:p>
          <a:p>
            <a:r>
              <a:rPr lang="en-US" b="1" dirty="0"/>
              <a:t>Copayment</a:t>
            </a:r>
            <a:r>
              <a:rPr lang="en-US" dirty="0"/>
              <a:t> is a flat dollar amount for visit or service.</a:t>
            </a:r>
          </a:p>
          <a:p>
            <a:endParaRPr lang="en-US" sz="1000" dirty="0"/>
          </a:p>
          <a:p>
            <a:r>
              <a:rPr lang="en-US" b="1" dirty="0"/>
              <a:t>Coinsurance</a:t>
            </a:r>
            <a:r>
              <a:rPr lang="en-US" dirty="0"/>
              <a:t> is a % amount of the bill.</a:t>
            </a:r>
          </a:p>
          <a:p>
            <a:endParaRPr lang="en-US" dirty="0"/>
          </a:p>
          <a:p>
            <a:endParaRPr lang="en-US" dirty="0"/>
          </a:p>
        </p:txBody>
      </p:sp>
      <p:sp>
        <p:nvSpPr>
          <p:cNvPr id="9" name="Left Brace 8"/>
          <p:cNvSpPr/>
          <p:nvPr/>
        </p:nvSpPr>
        <p:spPr>
          <a:xfrm>
            <a:off x="384602" y="2762250"/>
            <a:ext cx="283132" cy="3517130"/>
          </a:xfrm>
          <a:prstGeom prst="leftBrace">
            <a:avLst/>
          </a:prstGeom>
          <a:solidFill>
            <a:srgbClr val="8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Arrow 6"/>
          <p:cNvSpPr/>
          <p:nvPr/>
        </p:nvSpPr>
        <p:spPr>
          <a:xfrm>
            <a:off x="30733" y="4358082"/>
            <a:ext cx="382283" cy="325465"/>
          </a:xfrm>
          <a:prstGeom prst="rightArrow">
            <a:avLst>
              <a:gd name="adj1" fmla="val 50000"/>
              <a:gd name="adj2" fmla="val 50000"/>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5" name="Rectangle 1">
            <a:extLst>
              <a:ext uri="{FF2B5EF4-FFF2-40B4-BE49-F238E27FC236}">
                <a16:creationId xmlns:a16="http://schemas.microsoft.com/office/drawing/2014/main" id="{DCEF9662-7BFE-BBE7-43B6-B91E6D477C6C}"/>
              </a:ext>
            </a:extLst>
          </p:cNvPr>
          <p:cNvSpPr>
            <a:spLocks noChangeArrowheads="1"/>
          </p:cNvSpPr>
          <p:nvPr/>
        </p:nvSpPr>
        <p:spPr bwMode="auto">
          <a:xfrm>
            <a:off x="667734" y="385918"/>
            <a:ext cx="7025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2024 - 2025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8DDA0636-40E3-F557-2C17-0E98F6CE02BA}"/>
              </a:ext>
            </a:extLst>
          </p:cNvPr>
          <p:cNvPicPr>
            <a:picLocks noChangeAspect="1"/>
          </p:cNvPicPr>
          <p:nvPr/>
        </p:nvPicPr>
        <p:blipFill>
          <a:blip r:embed="rId2"/>
          <a:stretch>
            <a:fillRect/>
          </a:stretch>
        </p:blipFill>
        <p:spPr>
          <a:xfrm>
            <a:off x="731487" y="1307187"/>
            <a:ext cx="7173326" cy="5115639"/>
          </a:xfrm>
          <a:prstGeom prst="rect">
            <a:avLst/>
          </a:prstGeom>
        </p:spPr>
      </p:pic>
    </p:spTree>
    <p:extLst>
      <p:ext uri="{BB962C8B-B14F-4D97-AF65-F5344CB8AC3E}">
        <p14:creationId xmlns:p14="http://schemas.microsoft.com/office/powerpoint/2010/main" val="3649999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37321" y="367857"/>
            <a:ext cx="3686853" cy="5755422"/>
          </a:xfrm>
          <a:prstGeom prst="rect">
            <a:avLst/>
          </a:prstGeom>
          <a:noFill/>
        </p:spPr>
        <p:txBody>
          <a:bodyPr wrap="square" rtlCol="0">
            <a:spAutoFit/>
          </a:bodyPr>
          <a:lstStyle/>
          <a:p>
            <a:pPr algn="ctr"/>
            <a:r>
              <a:rPr lang="en-US" sz="1600" b="1" dirty="0">
                <a:solidFill>
                  <a:srgbClr val="800000"/>
                </a:solidFill>
              </a:rPr>
              <a:t>HSA Plan</a:t>
            </a:r>
          </a:p>
          <a:p>
            <a:endParaRPr lang="en-US" sz="1600" dirty="0"/>
          </a:p>
          <a:p>
            <a:pPr algn="ctr"/>
            <a:r>
              <a:rPr lang="en-US" sz="1600" b="1" dirty="0"/>
              <a:t>Medical &amp; RX Out of Pocket Maximum Combined</a:t>
            </a:r>
          </a:p>
          <a:p>
            <a:endParaRPr lang="en-US" sz="1600" dirty="0"/>
          </a:p>
          <a:p>
            <a:r>
              <a:rPr lang="en-US" sz="1600" dirty="0"/>
              <a:t>Once the deductible, copays and coinsurance expenses for medical and prescription drugs total a certain level, the plan covers 100% of eligible expenses for the remaining contract year.   </a:t>
            </a:r>
          </a:p>
          <a:p>
            <a:endParaRPr lang="en-US" sz="1600" dirty="0"/>
          </a:p>
          <a:p>
            <a:r>
              <a:rPr lang="en-US" sz="1600" dirty="0"/>
              <a:t>Your Medical &amp; RX OOP Max is based on your cost level. </a:t>
            </a:r>
          </a:p>
          <a:p>
            <a:r>
              <a:rPr lang="en-US" sz="1600" dirty="0"/>
              <a:t>CL1 - $3,250/$6,500</a:t>
            </a:r>
          </a:p>
          <a:p>
            <a:r>
              <a:rPr lang="en-US" sz="1600" dirty="0"/>
              <a:t>CL2 - $3,250/$6,500</a:t>
            </a:r>
          </a:p>
          <a:p>
            <a:endParaRPr lang="en-US" sz="1600" dirty="0"/>
          </a:p>
          <a:p>
            <a:r>
              <a:rPr lang="en-US" sz="1600" i="1" dirty="0"/>
              <a:t>(Higher cost clinics, CL3 and CL4, will have higher OOP max.) </a:t>
            </a:r>
          </a:p>
          <a:p>
            <a:r>
              <a:rPr lang="en-US" sz="1600" dirty="0"/>
              <a:t>CL3 - $4,250/$8,500</a:t>
            </a:r>
          </a:p>
          <a:p>
            <a:r>
              <a:rPr lang="en-US" sz="1600" dirty="0"/>
              <a:t>CL4 - $5,250/$10,500</a:t>
            </a:r>
          </a:p>
          <a:p>
            <a:endParaRPr lang="en-US" sz="1600" dirty="0"/>
          </a:p>
          <a:p>
            <a:r>
              <a:rPr lang="en-US" sz="1600" dirty="0"/>
              <a:t>Note: Family Coverage has an embedded individual out of pocket maximum.</a:t>
            </a:r>
          </a:p>
        </p:txBody>
      </p:sp>
      <p:sp>
        <p:nvSpPr>
          <p:cNvPr id="7" name="Right Arrow 6"/>
          <p:cNvSpPr/>
          <p:nvPr/>
        </p:nvSpPr>
        <p:spPr>
          <a:xfrm>
            <a:off x="144961" y="4119008"/>
            <a:ext cx="412102"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Rectangle 1">
            <a:extLst>
              <a:ext uri="{FF2B5EF4-FFF2-40B4-BE49-F238E27FC236}">
                <a16:creationId xmlns:a16="http://schemas.microsoft.com/office/drawing/2014/main" id="{A353A0EB-412F-C021-7C7F-34158382A293}"/>
              </a:ext>
            </a:extLst>
          </p:cNvPr>
          <p:cNvSpPr>
            <a:spLocks noChangeArrowheads="1"/>
          </p:cNvSpPr>
          <p:nvPr/>
        </p:nvSpPr>
        <p:spPr bwMode="auto">
          <a:xfrm>
            <a:off x="742048" y="553697"/>
            <a:ext cx="7025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2024 - 2025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563D33CC-5FAB-D092-0BE9-219D8A93BACC}"/>
              </a:ext>
            </a:extLst>
          </p:cNvPr>
          <p:cNvPicPr>
            <a:picLocks noChangeAspect="1"/>
          </p:cNvPicPr>
          <p:nvPr/>
        </p:nvPicPr>
        <p:blipFill>
          <a:blip r:embed="rId2"/>
          <a:stretch>
            <a:fillRect/>
          </a:stretch>
        </p:blipFill>
        <p:spPr>
          <a:xfrm>
            <a:off x="594025" y="1328487"/>
            <a:ext cx="7173326" cy="3591426"/>
          </a:xfrm>
          <a:prstGeom prst="rect">
            <a:avLst/>
          </a:prstGeom>
        </p:spPr>
      </p:pic>
    </p:spTree>
    <p:extLst>
      <p:ext uri="{BB962C8B-B14F-4D97-AF65-F5344CB8AC3E}">
        <p14:creationId xmlns:p14="http://schemas.microsoft.com/office/powerpoint/2010/main" val="998549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653143" y="1645920"/>
            <a:ext cx="3522879" cy="4470821"/>
          </a:xfrm>
        </p:spPr>
        <p:txBody>
          <a:bodyPr vert="horz" lIns="91440" tIns="45720" rIns="91440" bIns="45720" rtlCol="0" anchor="t">
            <a:normAutofit/>
          </a:bodyPr>
          <a:lstStyle/>
          <a:p>
            <a:pPr algn="r"/>
            <a:r>
              <a:rPr lang="en-US" b="0" i="0" kern="1200">
                <a:solidFill>
                  <a:srgbClr val="FFFFFF"/>
                </a:solidFill>
                <a:latin typeface="+mj-lt"/>
                <a:ea typeface="+mj-ea"/>
                <a:cs typeface="+mj-cs"/>
              </a:rPr>
              <a:t>Out of Area Coverage</a:t>
            </a:r>
            <a:br>
              <a:rPr lang="en-US" b="0" i="0" kern="1200">
                <a:solidFill>
                  <a:srgbClr val="FFFFFF"/>
                </a:solidFill>
                <a:latin typeface="+mj-lt"/>
                <a:ea typeface="+mj-ea"/>
                <a:cs typeface="+mj-cs"/>
              </a:rPr>
            </a:br>
            <a:endParaRPr lang="en-US" b="0" i="0" kern="1200">
              <a:solidFill>
                <a:srgbClr val="FFFFFF"/>
              </a:solidFill>
              <a:latin typeface="+mj-lt"/>
              <a:ea typeface="+mj-ea"/>
              <a:cs typeface="+mj-cs"/>
            </a:endParaRPr>
          </a:p>
        </p:txBody>
      </p:sp>
      <p:sp>
        <p:nvSpPr>
          <p:cNvPr id="3" name="Content Placeholder 2"/>
          <p:cNvSpPr>
            <a:spLocks noGrp="1"/>
          </p:cNvSpPr>
          <p:nvPr>
            <p:ph idx="4294967295"/>
          </p:nvPr>
        </p:nvSpPr>
        <p:spPr>
          <a:xfrm>
            <a:off x="5204109" y="1645920"/>
            <a:ext cx="6625218" cy="4801179"/>
          </a:xfrm>
        </p:spPr>
        <p:txBody>
          <a:bodyPr vert="horz" lIns="91440" tIns="45720" rIns="91440" bIns="45720" rtlCol="0">
            <a:normAutofit/>
          </a:bodyPr>
          <a:lstStyle/>
          <a:p>
            <a:pPr marL="0" indent="0">
              <a:lnSpc>
                <a:spcPct val="90000"/>
              </a:lnSpc>
              <a:buNone/>
            </a:pPr>
            <a:endParaRPr lang="en-US" sz="1700" dirty="0"/>
          </a:p>
          <a:p>
            <a:pPr marL="0" marR="0">
              <a:lnSpc>
                <a:spcPct val="90000"/>
              </a:lnSpc>
              <a:buClr>
                <a:srgbClr val="C00000"/>
              </a:buClr>
            </a:pPr>
            <a:r>
              <a:rPr lang="en-US" sz="1700" dirty="0">
                <a:effectLst/>
              </a:rPr>
              <a:t>PEIP has revised the out of area benefit plan. Members no longer need to “sign-up” to receive the benefits. Any care </a:t>
            </a:r>
            <a:r>
              <a:rPr lang="en-US" sz="1700" u="sng" dirty="0">
                <a:effectLst/>
              </a:rPr>
              <a:t>out of the service area, MN and bordering counties</a:t>
            </a:r>
            <a:r>
              <a:rPr lang="en-US" sz="1700" dirty="0">
                <a:effectLst/>
              </a:rPr>
              <a:t>, is covered at cost level 3 for high and value plans, HSA remains the same deductible then 30% coinsurance.  </a:t>
            </a:r>
          </a:p>
          <a:p>
            <a:pPr marL="0" marR="0" indent="0">
              <a:lnSpc>
                <a:spcPct val="90000"/>
              </a:lnSpc>
              <a:buClr>
                <a:srgbClr val="C00000"/>
              </a:buClr>
              <a:buNone/>
            </a:pPr>
            <a:endParaRPr lang="en-US" sz="1700" dirty="0"/>
          </a:p>
          <a:p>
            <a:pPr marL="0" marR="0">
              <a:lnSpc>
                <a:spcPct val="90000"/>
              </a:lnSpc>
              <a:buClr>
                <a:srgbClr val="C00000"/>
              </a:buClr>
            </a:pPr>
            <a:r>
              <a:rPr lang="en-US" sz="1700" dirty="0">
                <a:effectLst/>
              </a:rPr>
              <a:t>Out of area deductibles are separate from in-network PEIP deductibles but do accumulate to out of pocket maximums.  </a:t>
            </a:r>
            <a:r>
              <a:rPr lang="en-US" sz="1700" u="sng" dirty="0">
                <a:effectLst/>
              </a:rPr>
              <a:t>Always call the phone number on your ID card to verify benefits</a:t>
            </a:r>
            <a:r>
              <a:rPr lang="en-US" sz="1700" dirty="0">
                <a:effectLst/>
              </a:rPr>
              <a:t>. Urgent care and emergency care are still covered at the cost level of your primary clinic.</a:t>
            </a:r>
          </a:p>
        </p:txBody>
      </p:sp>
    </p:spTree>
    <p:extLst>
      <p:ext uri="{BB962C8B-B14F-4D97-AF65-F5344CB8AC3E}">
        <p14:creationId xmlns:p14="http://schemas.microsoft.com/office/powerpoint/2010/main" val="72659195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786C4D-D8DF-4710-BB3B-C691A450AFDF}"/>
              </a:ext>
            </a:extLst>
          </p:cNvPr>
          <p:cNvSpPr>
            <a:spLocks noGrp="1"/>
          </p:cNvSpPr>
          <p:nvPr>
            <p:ph type="title"/>
          </p:nvPr>
        </p:nvSpPr>
        <p:spPr>
          <a:xfrm>
            <a:off x="653143" y="1645920"/>
            <a:ext cx="3522879" cy="4470821"/>
          </a:xfrm>
        </p:spPr>
        <p:txBody>
          <a:bodyPr>
            <a:normAutofit/>
          </a:bodyPr>
          <a:lstStyle/>
          <a:p>
            <a:pPr algn="ctr"/>
            <a:r>
              <a:rPr lang="en-US" dirty="0">
                <a:solidFill>
                  <a:srgbClr val="FFFFFF"/>
                </a:solidFill>
              </a:rPr>
              <a:t>Plan Changes for 2025</a:t>
            </a:r>
          </a:p>
        </p:txBody>
      </p:sp>
      <p:sp>
        <p:nvSpPr>
          <p:cNvPr id="3" name="Content Placeholder 2">
            <a:extLst>
              <a:ext uri="{FF2B5EF4-FFF2-40B4-BE49-F238E27FC236}">
                <a16:creationId xmlns:a16="http://schemas.microsoft.com/office/drawing/2014/main" id="{F00B70EA-8391-480E-AE9F-D1A489CE6711}"/>
              </a:ext>
            </a:extLst>
          </p:cNvPr>
          <p:cNvSpPr>
            <a:spLocks noGrp="1"/>
          </p:cNvSpPr>
          <p:nvPr>
            <p:ph idx="1"/>
          </p:nvPr>
        </p:nvSpPr>
        <p:spPr>
          <a:xfrm>
            <a:off x="5204109" y="1645920"/>
            <a:ext cx="5919503" cy="4470821"/>
          </a:xfrm>
        </p:spPr>
        <p:txBody>
          <a:bodyPr>
            <a:normAutofit/>
          </a:bodyPr>
          <a:lstStyle/>
          <a:p>
            <a:pPr marL="0" indent="0">
              <a:buNone/>
            </a:pPr>
            <a:endParaRPr lang="en-US" b="0" i="0" u="none" strike="noStrike" baseline="0" dirty="0">
              <a:latin typeface="Calibri" panose="020F0502020204030204" pitchFamily="34" charset="0"/>
            </a:endParaRPr>
          </a:p>
          <a:p>
            <a:pPr marL="0" indent="0">
              <a:buNone/>
            </a:pPr>
            <a:r>
              <a:rPr lang="en-US" sz="1400" b="0" i="0" u="none" strike="noStrike" baseline="0" dirty="0">
                <a:latin typeface="+mn-lt"/>
              </a:rPr>
              <a:t>There are a few plan revisions for 2025 </a:t>
            </a:r>
          </a:p>
          <a:p>
            <a:pPr>
              <a:buClr>
                <a:srgbClr val="C00000"/>
              </a:buClr>
            </a:pPr>
            <a:r>
              <a:rPr lang="en-US" sz="1400" dirty="0">
                <a:latin typeface="+mn-lt"/>
              </a:rPr>
              <a:t>The HSA plan deductible increased due to IRS rules.</a:t>
            </a:r>
          </a:p>
          <a:p>
            <a:pPr>
              <a:buClr>
                <a:srgbClr val="C00000"/>
              </a:buClr>
            </a:pPr>
            <a:r>
              <a:rPr lang="en-US" sz="1400" dirty="0">
                <a:latin typeface="+mn-lt"/>
              </a:rPr>
              <a:t>Office visit copy increased by $5 on the High plan only.</a:t>
            </a:r>
          </a:p>
          <a:p>
            <a:pPr>
              <a:buClr>
                <a:srgbClr val="C00000"/>
              </a:buClr>
            </a:pPr>
            <a:r>
              <a:rPr lang="en-US" sz="1400" dirty="0">
                <a:latin typeface="+mn-lt"/>
              </a:rPr>
              <a:t>Both carriers, BCBS and HP, offer a fitness discount to their members, to view details please visit their websites.</a:t>
            </a:r>
          </a:p>
          <a:p>
            <a:pPr marL="800100" lvl="2">
              <a:spcBef>
                <a:spcPts val="0"/>
              </a:spcBef>
              <a:buClr>
                <a:srgbClr val="C00000"/>
              </a:buClr>
            </a:pPr>
            <a:r>
              <a:rPr lang="en-US" sz="1400" dirty="0">
                <a:effectLst/>
                <a:latin typeface="Aptos" panose="020B0004020202020204" pitchFamily="34" charset="0"/>
                <a:ea typeface="Aptos" panose="020B0004020202020204" pitchFamily="34" charset="0"/>
                <a:cs typeface="Aptos" panose="020B0004020202020204" pitchFamily="34" charset="0"/>
                <a:hlinkClick r:id="rId2"/>
              </a:rPr>
              <a:t>www.bluecrossmn.com/peip</a:t>
            </a:r>
            <a:r>
              <a:rPr lang="en-US" sz="1400" dirty="0">
                <a:effectLst/>
                <a:latin typeface="Aptos" panose="020B0004020202020204" pitchFamily="34" charset="0"/>
                <a:ea typeface="Aptos" panose="020B0004020202020204" pitchFamily="34" charset="0"/>
                <a:cs typeface="Aptos" panose="020B0004020202020204" pitchFamily="34" charset="0"/>
              </a:rPr>
              <a:t> </a:t>
            </a:r>
          </a:p>
          <a:p>
            <a:pPr marL="800100" lvl="2">
              <a:spcBef>
                <a:spcPts val="0"/>
              </a:spcBef>
              <a:buClr>
                <a:srgbClr val="C00000"/>
              </a:buClr>
            </a:pPr>
            <a:r>
              <a:rPr lang="en-US" sz="1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www.healthpartners.com/peip</a:t>
            </a:r>
            <a:endParaRPr lang="en-US" sz="1400" u="sng" dirty="0">
              <a:solidFill>
                <a:srgbClr val="467886"/>
              </a:solidFill>
              <a:latin typeface="Aptos" panose="020B0004020202020204" pitchFamily="34" charset="0"/>
              <a:ea typeface="Aptos" panose="020B0004020202020204" pitchFamily="34" charset="0"/>
              <a:cs typeface="Aptos" panose="020B0004020202020204" pitchFamily="34" charset="0"/>
            </a:endParaRPr>
          </a:p>
          <a:p>
            <a:pPr marL="0">
              <a:spcBef>
                <a:spcPts val="0"/>
              </a:spcBef>
              <a:buClr>
                <a:srgbClr val="C00000"/>
              </a:buClr>
            </a:pPr>
            <a:r>
              <a:rPr lang="en-US" sz="1400" dirty="0">
                <a:latin typeface="+mn-lt"/>
                <a:ea typeface="Aptos" panose="020B0004020202020204" pitchFamily="34" charset="0"/>
                <a:cs typeface="Aptos" panose="020B0004020202020204" pitchFamily="34" charset="0"/>
              </a:rPr>
              <a:t>Some clinic cost levels have changed, please refer to the new directory to check your clinic.</a:t>
            </a:r>
            <a:endParaRPr lang="en-US" sz="1400" dirty="0">
              <a:effectLst/>
              <a:latin typeface="+mn-lt"/>
              <a:ea typeface="Aptos" panose="020B0004020202020204" pitchFamily="34" charset="0"/>
              <a:cs typeface="Aptos" panose="020B0004020202020204" pitchFamily="34" charset="0"/>
            </a:endParaRPr>
          </a:p>
          <a:p>
            <a:pPr lvl="1">
              <a:buClr>
                <a:srgbClr val="C00000"/>
              </a:buClr>
            </a:pPr>
            <a:endParaRPr lang="en-US" sz="1200" dirty="0">
              <a:latin typeface="+mn-lt"/>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endParaRPr lang="en-US" dirty="0"/>
          </a:p>
          <a:p>
            <a:endParaRPr lang="en-US" dirty="0"/>
          </a:p>
          <a:p>
            <a:pPr marL="342900" marR="0" lvl="0" indent="-342900">
              <a:spcBef>
                <a:spcPts val="0"/>
              </a:spcBef>
              <a:spcAft>
                <a:spcPts val="0"/>
              </a:spcAft>
              <a:buFont typeface="+mj-lt"/>
              <a:buAutoNum type="arabicPeriod"/>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01814861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4080" y="391438"/>
            <a:ext cx="4799452" cy="6786473"/>
          </a:xfrm>
          <a:prstGeom prst="rect">
            <a:avLst/>
          </a:prstGeom>
          <a:noFill/>
        </p:spPr>
        <p:txBody>
          <a:bodyPr wrap="square" rtlCol="0">
            <a:spAutoFit/>
          </a:bodyPr>
          <a:lstStyle/>
          <a:p>
            <a:r>
              <a:rPr lang="en-US" sz="2400" b="1" dirty="0">
                <a:solidFill>
                  <a:srgbClr val="FF0000"/>
                </a:solidFill>
              </a:rPr>
              <a:t>Health Enrollment Form</a:t>
            </a:r>
          </a:p>
          <a:p>
            <a:r>
              <a:rPr lang="en-US" b="1" dirty="0"/>
              <a:t>(if your group uses paper forms)</a:t>
            </a:r>
          </a:p>
          <a:p>
            <a:endParaRPr lang="en-US" b="1" dirty="0"/>
          </a:p>
          <a:p>
            <a:pPr lvl="1"/>
            <a:r>
              <a:rPr lang="en-US" sz="1600" dirty="0"/>
              <a:t>Complete Employee Information Section</a:t>
            </a:r>
          </a:p>
          <a:p>
            <a:endParaRPr lang="en-US" sz="1600" dirty="0"/>
          </a:p>
          <a:p>
            <a:endParaRPr lang="en-US" sz="1600" dirty="0"/>
          </a:p>
          <a:p>
            <a:pPr lvl="1"/>
            <a:r>
              <a:rPr lang="en-US" sz="1600" b="1" dirty="0"/>
              <a:t>Skip. </a:t>
            </a:r>
            <a:r>
              <a:rPr lang="en-US" sz="1600" i="1" dirty="0"/>
              <a:t>Only complete ‘other health coverage’ section if you or your dependents will be double covered while on PEIP.</a:t>
            </a:r>
          </a:p>
          <a:p>
            <a:endParaRPr lang="en-US" sz="1600" dirty="0"/>
          </a:p>
          <a:p>
            <a:r>
              <a:rPr lang="en-US" sz="1600" dirty="0"/>
              <a:t>	</a:t>
            </a:r>
            <a:endParaRPr lang="en-US" sz="400" dirty="0"/>
          </a:p>
          <a:p>
            <a:pPr lvl="1"/>
            <a:r>
              <a:rPr lang="en-US" sz="1600" dirty="0"/>
              <a:t>Choose your health plan network (HP or BC)</a:t>
            </a:r>
          </a:p>
          <a:p>
            <a:pPr lvl="1"/>
            <a:r>
              <a:rPr lang="en-US" sz="1600" dirty="0"/>
              <a:t>Choose your plan level (High, Value or HSA)</a:t>
            </a:r>
          </a:p>
          <a:p>
            <a:pPr lvl="1"/>
            <a:r>
              <a:rPr lang="en-US" sz="1600" dirty="0"/>
              <a:t>Choose your coverage level. </a:t>
            </a:r>
          </a:p>
          <a:p>
            <a:endParaRPr lang="en-US" dirty="0"/>
          </a:p>
          <a:p>
            <a:pPr lvl="1"/>
            <a:r>
              <a:rPr lang="en-US" sz="1600" dirty="0"/>
              <a:t>Complete information for all family members.  Be sure to include the </a:t>
            </a:r>
            <a:r>
              <a:rPr lang="en-US" sz="1600" b="1" dirty="0"/>
              <a:t>name</a:t>
            </a:r>
            <a:r>
              <a:rPr lang="en-US" sz="1600" dirty="0"/>
              <a:t> and </a:t>
            </a:r>
            <a:r>
              <a:rPr lang="en-US" sz="1600" b="1" dirty="0"/>
              <a:t>PCC # </a:t>
            </a:r>
            <a:r>
              <a:rPr lang="en-US" sz="1600" dirty="0"/>
              <a:t>for all  family members.  </a:t>
            </a:r>
            <a:r>
              <a:rPr lang="en-US" sz="1700" i="1" dirty="0"/>
              <a:t>(Match PCC # to the health plan network you choose.) </a:t>
            </a:r>
          </a:p>
          <a:p>
            <a:endParaRPr lang="en-US" sz="1700" i="1" dirty="0"/>
          </a:p>
          <a:p>
            <a:endParaRPr lang="en-US" i="1" dirty="0"/>
          </a:p>
          <a:p>
            <a:endParaRPr lang="en-US" sz="1600" dirty="0"/>
          </a:p>
        </p:txBody>
      </p:sp>
      <p:sp>
        <p:nvSpPr>
          <p:cNvPr id="7" name="Right Arrow 6"/>
          <p:cNvSpPr/>
          <p:nvPr/>
        </p:nvSpPr>
        <p:spPr>
          <a:xfrm>
            <a:off x="246456" y="1293965"/>
            <a:ext cx="44521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TextBox 2"/>
          <p:cNvSpPr txBox="1"/>
          <p:nvPr/>
        </p:nvSpPr>
        <p:spPr>
          <a:xfrm>
            <a:off x="0" y="1280876"/>
            <a:ext cx="288862" cy="338554"/>
          </a:xfrm>
          <a:prstGeom prst="rect">
            <a:avLst/>
          </a:prstGeom>
          <a:noFill/>
        </p:spPr>
        <p:txBody>
          <a:bodyPr wrap="none" rtlCol="0">
            <a:spAutoFit/>
          </a:bodyPr>
          <a:lstStyle/>
          <a:p>
            <a:r>
              <a:rPr lang="en-US" sz="1600" b="1" dirty="0">
                <a:solidFill>
                  <a:srgbClr val="800000"/>
                </a:solidFill>
              </a:rPr>
              <a:t>1</a:t>
            </a:r>
          </a:p>
        </p:txBody>
      </p:sp>
      <p:sp>
        <p:nvSpPr>
          <p:cNvPr id="5" name="TextBox 4"/>
          <p:cNvSpPr txBox="1"/>
          <p:nvPr/>
        </p:nvSpPr>
        <p:spPr>
          <a:xfrm>
            <a:off x="7050280" y="1338969"/>
            <a:ext cx="312646" cy="338554"/>
          </a:xfrm>
          <a:prstGeom prst="rect">
            <a:avLst/>
          </a:prstGeom>
          <a:noFill/>
        </p:spPr>
        <p:txBody>
          <a:bodyPr wrap="square" rtlCol="0">
            <a:spAutoFit/>
          </a:bodyPr>
          <a:lstStyle/>
          <a:p>
            <a:r>
              <a:rPr lang="en-US" sz="1600" b="1" dirty="0">
                <a:solidFill>
                  <a:srgbClr val="800000"/>
                </a:solidFill>
              </a:rPr>
              <a:t>1</a:t>
            </a:r>
          </a:p>
        </p:txBody>
      </p:sp>
      <p:sp>
        <p:nvSpPr>
          <p:cNvPr id="8" name="Right Arrow 7"/>
          <p:cNvSpPr/>
          <p:nvPr/>
        </p:nvSpPr>
        <p:spPr>
          <a:xfrm>
            <a:off x="225186" y="2703761"/>
            <a:ext cx="44521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9" name="TextBox 8"/>
          <p:cNvSpPr txBox="1"/>
          <p:nvPr/>
        </p:nvSpPr>
        <p:spPr>
          <a:xfrm>
            <a:off x="-54519" y="2684987"/>
            <a:ext cx="288862" cy="338554"/>
          </a:xfrm>
          <a:prstGeom prst="rect">
            <a:avLst/>
          </a:prstGeom>
          <a:noFill/>
        </p:spPr>
        <p:txBody>
          <a:bodyPr wrap="none" rtlCol="0">
            <a:spAutoFit/>
          </a:bodyPr>
          <a:lstStyle/>
          <a:p>
            <a:r>
              <a:rPr lang="en-US" sz="1600" b="1" dirty="0">
                <a:solidFill>
                  <a:srgbClr val="800000"/>
                </a:solidFill>
              </a:rPr>
              <a:t>2</a:t>
            </a:r>
          </a:p>
        </p:txBody>
      </p:sp>
      <p:sp>
        <p:nvSpPr>
          <p:cNvPr id="10" name="TextBox 9"/>
          <p:cNvSpPr txBox="1"/>
          <p:nvPr/>
        </p:nvSpPr>
        <p:spPr>
          <a:xfrm>
            <a:off x="7092039" y="2089678"/>
            <a:ext cx="288862" cy="338554"/>
          </a:xfrm>
          <a:prstGeom prst="rect">
            <a:avLst/>
          </a:prstGeom>
          <a:noFill/>
        </p:spPr>
        <p:txBody>
          <a:bodyPr wrap="none" rtlCol="0">
            <a:spAutoFit/>
          </a:bodyPr>
          <a:lstStyle/>
          <a:p>
            <a:r>
              <a:rPr lang="en-US" sz="1600" b="1" dirty="0">
                <a:solidFill>
                  <a:srgbClr val="800000"/>
                </a:solidFill>
              </a:rPr>
              <a:t>2</a:t>
            </a:r>
          </a:p>
        </p:txBody>
      </p:sp>
      <p:sp>
        <p:nvSpPr>
          <p:cNvPr id="11" name="TextBox 10"/>
          <p:cNvSpPr txBox="1"/>
          <p:nvPr/>
        </p:nvSpPr>
        <p:spPr>
          <a:xfrm>
            <a:off x="7101386" y="3535326"/>
            <a:ext cx="288862" cy="338554"/>
          </a:xfrm>
          <a:prstGeom prst="rect">
            <a:avLst/>
          </a:prstGeom>
          <a:noFill/>
        </p:spPr>
        <p:txBody>
          <a:bodyPr wrap="none" rtlCol="0">
            <a:spAutoFit/>
          </a:bodyPr>
          <a:lstStyle/>
          <a:p>
            <a:r>
              <a:rPr lang="en-US" sz="1600" b="1" dirty="0">
                <a:solidFill>
                  <a:srgbClr val="800000"/>
                </a:solidFill>
              </a:rPr>
              <a:t>3</a:t>
            </a:r>
          </a:p>
        </p:txBody>
      </p:sp>
      <p:sp>
        <p:nvSpPr>
          <p:cNvPr id="16" name="TextBox 15"/>
          <p:cNvSpPr txBox="1"/>
          <p:nvPr/>
        </p:nvSpPr>
        <p:spPr>
          <a:xfrm>
            <a:off x="-53370" y="3893149"/>
            <a:ext cx="288862" cy="338554"/>
          </a:xfrm>
          <a:prstGeom prst="rect">
            <a:avLst/>
          </a:prstGeom>
          <a:noFill/>
        </p:spPr>
        <p:txBody>
          <a:bodyPr wrap="none" rtlCol="0">
            <a:spAutoFit/>
          </a:bodyPr>
          <a:lstStyle/>
          <a:p>
            <a:r>
              <a:rPr lang="en-US" sz="1600" b="1" dirty="0">
                <a:solidFill>
                  <a:srgbClr val="800000"/>
                </a:solidFill>
              </a:rPr>
              <a:t>3</a:t>
            </a:r>
          </a:p>
        </p:txBody>
      </p:sp>
      <p:sp>
        <p:nvSpPr>
          <p:cNvPr id="17" name="TextBox 16"/>
          <p:cNvSpPr txBox="1"/>
          <p:nvPr/>
        </p:nvSpPr>
        <p:spPr>
          <a:xfrm>
            <a:off x="-90736" y="5652154"/>
            <a:ext cx="288862" cy="338554"/>
          </a:xfrm>
          <a:prstGeom prst="rect">
            <a:avLst/>
          </a:prstGeom>
          <a:noFill/>
        </p:spPr>
        <p:txBody>
          <a:bodyPr wrap="none" rtlCol="0">
            <a:spAutoFit/>
          </a:bodyPr>
          <a:lstStyle/>
          <a:p>
            <a:r>
              <a:rPr lang="en-US" sz="1600" b="1" dirty="0">
                <a:solidFill>
                  <a:srgbClr val="800000"/>
                </a:solidFill>
              </a:rPr>
              <a:t>4</a:t>
            </a:r>
          </a:p>
        </p:txBody>
      </p:sp>
      <p:sp>
        <p:nvSpPr>
          <p:cNvPr id="19" name="TextBox 18"/>
          <p:cNvSpPr txBox="1"/>
          <p:nvPr/>
        </p:nvSpPr>
        <p:spPr>
          <a:xfrm>
            <a:off x="7131315" y="4980975"/>
            <a:ext cx="288862" cy="338554"/>
          </a:xfrm>
          <a:prstGeom prst="rect">
            <a:avLst/>
          </a:prstGeom>
          <a:noFill/>
        </p:spPr>
        <p:txBody>
          <a:bodyPr wrap="none" rtlCol="0">
            <a:spAutoFit/>
          </a:bodyPr>
          <a:lstStyle/>
          <a:p>
            <a:r>
              <a:rPr lang="en-US" sz="1600" b="1" dirty="0">
                <a:solidFill>
                  <a:srgbClr val="800000"/>
                </a:solidFill>
              </a:rPr>
              <a:t>4</a:t>
            </a:r>
          </a:p>
        </p:txBody>
      </p:sp>
      <p:sp>
        <p:nvSpPr>
          <p:cNvPr id="23" name="Right Arrow 22"/>
          <p:cNvSpPr/>
          <p:nvPr/>
        </p:nvSpPr>
        <p:spPr>
          <a:xfrm>
            <a:off x="172538" y="5665243"/>
            <a:ext cx="44521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2" name="Right Arrow 31"/>
          <p:cNvSpPr/>
          <p:nvPr/>
        </p:nvSpPr>
        <p:spPr>
          <a:xfrm>
            <a:off x="210699" y="3903457"/>
            <a:ext cx="44521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4" name="Left Brace 33"/>
          <p:cNvSpPr/>
          <p:nvPr/>
        </p:nvSpPr>
        <p:spPr>
          <a:xfrm>
            <a:off x="647717" y="5047027"/>
            <a:ext cx="103343" cy="1561898"/>
          </a:xfrm>
          <a:prstGeom prst="leftBrace">
            <a:avLst/>
          </a:prstGeom>
          <a:solidFill>
            <a:srgbClr val="8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800000"/>
              </a:solidFill>
            </a:endParaRPr>
          </a:p>
        </p:txBody>
      </p:sp>
      <p:sp>
        <p:nvSpPr>
          <p:cNvPr id="29" name="Rectangle 3">
            <a:extLst>
              <a:ext uri="{FF2B5EF4-FFF2-40B4-BE49-F238E27FC236}">
                <a16:creationId xmlns:a16="http://schemas.microsoft.com/office/drawing/2014/main" id="{64247AB6-6E9F-B990-F560-90D4C0BEFB31}"/>
              </a:ext>
            </a:extLst>
          </p:cNvPr>
          <p:cNvSpPr>
            <a:spLocks noChangeArrowheads="1"/>
          </p:cNvSpPr>
          <p:nvPr/>
        </p:nvSpPr>
        <p:spPr bwMode="auto">
          <a:xfrm>
            <a:off x="4700588" y="-347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91670FDD-1C53-57C7-D762-0FEB415F1BB0}"/>
              </a:ext>
            </a:extLst>
          </p:cNvPr>
          <p:cNvPicPr>
            <a:picLocks noChangeAspect="1"/>
          </p:cNvPicPr>
          <p:nvPr/>
        </p:nvPicPr>
        <p:blipFill>
          <a:blip r:embed="rId2"/>
          <a:stretch>
            <a:fillRect/>
          </a:stretch>
        </p:blipFill>
        <p:spPr>
          <a:xfrm>
            <a:off x="794009" y="-10337"/>
            <a:ext cx="6295030" cy="6858000"/>
          </a:xfrm>
          <a:prstGeom prst="rect">
            <a:avLst/>
          </a:prstGeom>
        </p:spPr>
      </p:pic>
      <p:sp>
        <p:nvSpPr>
          <p:cNvPr id="33" name="Right Arrow 32"/>
          <p:cNvSpPr/>
          <p:nvPr/>
        </p:nvSpPr>
        <p:spPr>
          <a:xfrm rot="2959895">
            <a:off x="4922388" y="4887967"/>
            <a:ext cx="445211" cy="318121"/>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Tree>
    <p:extLst>
      <p:ext uri="{BB962C8B-B14F-4D97-AF65-F5344CB8AC3E}">
        <p14:creationId xmlns:p14="http://schemas.microsoft.com/office/powerpoint/2010/main" val="1678410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262" y="481369"/>
            <a:ext cx="11732888" cy="2939266"/>
          </a:xfrm>
          <a:prstGeom prst="rect">
            <a:avLst/>
          </a:prstGeom>
          <a:noFill/>
        </p:spPr>
        <p:txBody>
          <a:bodyPr wrap="square" rtlCol="0">
            <a:spAutoFit/>
          </a:bodyPr>
          <a:lstStyle/>
          <a:p>
            <a:r>
              <a:rPr lang="en-US" sz="2800" b="1" dirty="0">
                <a:solidFill>
                  <a:srgbClr val="C00000"/>
                </a:solidFill>
              </a:rPr>
              <a:t>Tips</a:t>
            </a:r>
          </a:p>
          <a:p>
            <a:endParaRPr lang="en-US" sz="700" dirty="0"/>
          </a:p>
          <a:p>
            <a:endParaRPr lang="en-US" sz="800" dirty="0"/>
          </a:p>
          <a:p>
            <a:pPr marL="285750" indent="-285750">
              <a:buFont typeface="Wingdings" panose="05000000000000000000" pitchFamily="2" charset="2"/>
              <a:buChar char="§"/>
            </a:pPr>
            <a:r>
              <a:rPr lang="en-US" dirty="0"/>
              <a:t>For 2025 both Blue Cross and HealthPartners are available for network selection, they are shown in the far left column as BC or HP</a:t>
            </a:r>
          </a:p>
          <a:p>
            <a:endParaRPr lang="en-US" sz="800" dirty="0"/>
          </a:p>
          <a:p>
            <a:pPr marL="285750" indent="-285750">
              <a:buFont typeface="Wingdings" panose="05000000000000000000" pitchFamily="2" charset="2"/>
              <a:buChar char="§"/>
            </a:pPr>
            <a:r>
              <a:rPr lang="en-US" dirty="0"/>
              <a:t>If you are only changing clinics make sure you call the number on your ID card to make that change.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Always check your ID card after open enrollment to make sure the information is correct.</a:t>
            </a:r>
          </a:p>
          <a:p>
            <a:endParaRPr lang="en-US" sz="800" dirty="0"/>
          </a:p>
          <a:p>
            <a:pPr marL="285750" indent="-285750">
              <a:buFont typeface="Wingdings" panose="05000000000000000000" pitchFamily="2" charset="2"/>
              <a:buChar char="§"/>
            </a:pPr>
            <a:endParaRPr lang="en-US" dirty="0"/>
          </a:p>
          <a:p>
            <a:endParaRPr lang="en-US" dirty="0"/>
          </a:p>
        </p:txBody>
      </p:sp>
      <p:sp>
        <p:nvSpPr>
          <p:cNvPr id="2" name="TextBox 1"/>
          <p:cNvSpPr txBox="1"/>
          <p:nvPr/>
        </p:nvSpPr>
        <p:spPr>
          <a:xfrm>
            <a:off x="239656" y="3244543"/>
            <a:ext cx="1706590" cy="2554545"/>
          </a:xfrm>
          <a:prstGeom prst="rect">
            <a:avLst/>
          </a:prstGeom>
          <a:noFill/>
        </p:spPr>
        <p:txBody>
          <a:bodyPr wrap="square" rtlCol="0">
            <a:spAutoFit/>
          </a:bodyPr>
          <a:lstStyle/>
          <a:p>
            <a:r>
              <a:rPr lang="en-US" sz="1600" i="1" dirty="0"/>
              <a:t>Be sure to note the </a:t>
            </a:r>
            <a:r>
              <a:rPr lang="en-US" sz="1600" b="1" i="1" dirty="0">
                <a:solidFill>
                  <a:srgbClr val="C00000"/>
                </a:solidFill>
              </a:rPr>
              <a:t>cost level</a:t>
            </a:r>
            <a:r>
              <a:rPr lang="en-US" sz="1600" i="1" dirty="0">
                <a:solidFill>
                  <a:srgbClr val="C00000"/>
                </a:solidFill>
              </a:rPr>
              <a:t> </a:t>
            </a:r>
            <a:r>
              <a:rPr lang="en-US" sz="1600" i="1" dirty="0"/>
              <a:t>and correct </a:t>
            </a:r>
            <a:r>
              <a:rPr lang="en-US" sz="1600" b="1" i="1" dirty="0">
                <a:solidFill>
                  <a:srgbClr val="C00000"/>
                </a:solidFill>
              </a:rPr>
              <a:t>PCC # </a:t>
            </a:r>
          </a:p>
          <a:p>
            <a:r>
              <a:rPr lang="en-US" sz="1600" i="1" dirty="0"/>
              <a:t>that matches your</a:t>
            </a:r>
          </a:p>
          <a:p>
            <a:r>
              <a:rPr lang="en-US" sz="1600" i="1" dirty="0"/>
              <a:t>Network Carrier</a:t>
            </a:r>
          </a:p>
          <a:p>
            <a:r>
              <a:rPr lang="en-US" sz="1600" b="1" i="1" dirty="0">
                <a:solidFill>
                  <a:srgbClr val="C00000"/>
                </a:solidFill>
              </a:rPr>
              <a:t>(HP or BC)</a:t>
            </a:r>
          </a:p>
          <a:p>
            <a:r>
              <a:rPr lang="en-US" sz="1600" i="1" dirty="0"/>
              <a:t>when enrolling. </a:t>
            </a:r>
          </a:p>
        </p:txBody>
      </p:sp>
      <p:sp>
        <p:nvSpPr>
          <p:cNvPr id="7" name="Down Arrow 6"/>
          <p:cNvSpPr/>
          <p:nvPr/>
        </p:nvSpPr>
        <p:spPr>
          <a:xfrm>
            <a:off x="2076113" y="2744280"/>
            <a:ext cx="432526" cy="54716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10956357" y="2744281"/>
            <a:ext cx="432526" cy="54716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5036194" y="2744280"/>
            <a:ext cx="432526" cy="54716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F1A406A-60AF-49E8-9771-EB20EC095419}"/>
              </a:ext>
            </a:extLst>
          </p:cNvPr>
          <p:cNvPicPr>
            <a:picLocks noChangeAspect="1"/>
          </p:cNvPicPr>
          <p:nvPr/>
        </p:nvPicPr>
        <p:blipFill>
          <a:blip r:embed="rId2"/>
          <a:stretch>
            <a:fillRect/>
          </a:stretch>
        </p:blipFill>
        <p:spPr>
          <a:xfrm>
            <a:off x="1946246" y="3596727"/>
            <a:ext cx="9753600" cy="1587428"/>
          </a:xfrm>
          <a:prstGeom prst="rect">
            <a:avLst/>
          </a:prstGeom>
        </p:spPr>
      </p:pic>
    </p:spTree>
    <p:extLst>
      <p:ext uri="{BB962C8B-B14F-4D97-AF65-F5344CB8AC3E}">
        <p14:creationId xmlns:p14="http://schemas.microsoft.com/office/powerpoint/2010/main" val="4175413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idx="4294967295"/>
          </p:nvPr>
        </p:nvSpPr>
        <p:spPr>
          <a:xfrm>
            <a:off x="648930" y="629267"/>
            <a:ext cx="9252154" cy="1016654"/>
          </a:xfrm>
        </p:spPr>
        <p:txBody>
          <a:bodyPr vert="horz" lIns="91440" tIns="45720" rIns="91440" bIns="45720" rtlCol="0" anchor="t">
            <a:normAutofit/>
          </a:bodyPr>
          <a:lstStyle/>
          <a:p>
            <a:pPr algn="ctr"/>
            <a:r>
              <a:rPr lang="en-US" b="0" i="0" kern="1200" dirty="0">
                <a:solidFill>
                  <a:srgbClr val="EBEBEB"/>
                </a:solidFill>
                <a:latin typeface="+mj-lt"/>
                <a:ea typeface="+mj-ea"/>
                <a:cs typeface="+mj-cs"/>
              </a:rPr>
              <a:t>Questions</a:t>
            </a:r>
          </a:p>
        </p:txBody>
      </p:sp>
      <p:sp useBgFill="1">
        <p:nvSpPr>
          <p:cNvPr id="29" name="Freeform: Shape 28">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p:cNvSpPr>
            <a:spLocks noGrp="1"/>
          </p:cNvSpPr>
          <p:nvPr>
            <p:ph idx="4294967295"/>
          </p:nvPr>
        </p:nvSpPr>
        <p:spPr>
          <a:xfrm>
            <a:off x="648930" y="2548281"/>
            <a:ext cx="6029661" cy="4309719"/>
          </a:xfrm>
        </p:spPr>
        <p:txBody>
          <a:bodyPr vert="horz" lIns="91440" tIns="45720" rIns="91440" bIns="45720" rtlCol="0">
            <a:normAutofit lnSpcReduction="10000"/>
          </a:bodyPr>
          <a:lstStyle/>
          <a:p>
            <a:pPr marL="0" indent="0">
              <a:lnSpc>
                <a:spcPct val="90000"/>
              </a:lnSpc>
            </a:pPr>
            <a:endParaRPr lang="en-US" sz="1800" dirty="0"/>
          </a:p>
          <a:p>
            <a:pPr marL="0" indent="0">
              <a:lnSpc>
                <a:spcPct val="90000"/>
              </a:lnSpc>
            </a:pPr>
            <a:r>
              <a:rPr lang="en-US" sz="1800" dirty="0">
                <a:latin typeface="+mn-lt"/>
              </a:rPr>
              <a:t>PEIP website – </a:t>
            </a:r>
            <a:r>
              <a:rPr lang="en-US" sz="1800" dirty="0">
                <a:latin typeface="+mn-lt"/>
                <a:hlinkClick r:id="rId6"/>
              </a:rPr>
              <a:t>www.innovomn.com</a:t>
            </a:r>
            <a:endParaRPr lang="en-US" sz="1800" dirty="0">
              <a:latin typeface="+mn-lt"/>
            </a:endParaRPr>
          </a:p>
          <a:p>
            <a:pPr marL="0" indent="0">
              <a:lnSpc>
                <a:spcPct val="90000"/>
              </a:lnSpc>
            </a:pPr>
            <a:endParaRPr lang="en-US" sz="1800" dirty="0">
              <a:latin typeface="+mn-lt"/>
            </a:endParaRPr>
          </a:p>
          <a:p>
            <a:pPr marL="0" indent="0">
              <a:lnSpc>
                <a:spcPct val="90000"/>
              </a:lnSpc>
            </a:pPr>
            <a:r>
              <a:rPr lang="en-US" sz="1800" dirty="0">
                <a:latin typeface="+mn-lt"/>
              </a:rPr>
              <a:t>For questions regarding PEIP medical coverage, </a:t>
            </a:r>
          </a:p>
          <a:p>
            <a:pPr marL="0" indent="0">
              <a:lnSpc>
                <a:spcPct val="90000"/>
              </a:lnSpc>
            </a:pPr>
            <a:r>
              <a:rPr lang="en-US" sz="1800" dirty="0">
                <a:latin typeface="+mn-lt"/>
              </a:rPr>
              <a:t>contact Innovo via phone or email.</a:t>
            </a:r>
          </a:p>
          <a:p>
            <a:pPr marL="0" indent="0">
              <a:lnSpc>
                <a:spcPct val="90000"/>
              </a:lnSpc>
            </a:pPr>
            <a:endParaRPr lang="en-US" sz="1800" dirty="0">
              <a:latin typeface="+mn-lt"/>
            </a:endParaRPr>
          </a:p>
          <a:p>
            <a:pPr marL="0" indent="0">
              <a:lnSpc>
                <a:spcPct val="90000"/>
              </a:lnSpc>
            </a:pPr>
            <a:r>
              <a:rPr lang="en-US" sz="1800" dirty="0">
                <a:latin typeface="+mn-lt"/>
              </a:rPr>
              <a:t>952-746-3101 or 800-829-5601</a:t>
            </a:r>
          </a:p>
          <a:p>
            <a:pPr marL="0" indent="0">
              <a:lnSpc>
                <a:spcPct val="90000"/>
              </a:lnSpc>
            </a:pPr>
            <a:r>
              <a:rPr lang="en-US" sz="1800" dirty="0">
                <a:latin typeface="+mn-lt"/>
              </a:rPr>
              <a:t>M-F   7:30am – 4:30pm</a:t>
            </a:r>
          </a:p>
          <a:p>
            <a:pPr marL="0" indent="0">
              <a:lnSpc>
                <a:spcPct val="90000"/>
              </a:lnSpc>
            </a:pPr>
            <a:endParaRPr lang="en-US" sz="1800" dirty="0">
              <a:latin typeface="+mn-lt"/>
            </a:endParaRPr>
          </a:p>
          <a:p>
            <a:pPr marL="0" indent="0">
              <a:lnSpc>
                <a:spcPct val="90000"/>
              </a:lnSpc>
            </a:pPr>
            <a:r>
              <a:rPr lang="en-US" sz="1800" dirty="0">
                <a:latin typeface="+mn-lt"/>
              </a:rPr>
              <a:t>shawn@innovomn.com</a:t>
            </a:r>
          </a:p>
          <a:p>
            <a:pPr marL="0" indent="0">
              <a:lnSpc>
                <a:spcPct val="90000"/>
              </a:lnSpc>
            </a:pPr>
            <a:r>
              <a:rPr lang="en-US" sz="1800" dirty="0">
                <a:latin typeface="+mn-lt"/>
              </a:rPr>
              <a:t>dan@innovomn.com</a:t>
            </a:r>
          </a:p>
          <a:p>
            <a:pPr marL="0" indent="0">
              <a:lnSpc>
                <a:spcPct val="90000"/>
              </a:lnSpc>
            </a:pPr>
            <a:r>
              <a:rPr lang="en-US" sz="1800" dirty="0">
                <a:latin typeface="+mn-lt"/>
              </a:rPr>
              <a:t>service@innovomn.com</a:t>
            </a:r>
          </a:p>
          <a:p>
            <a:pPr marL="0" indent="0">
              <a:lnSpc>
                <a:spcPct val="90000"/>
              </a:lnSpc>
            </a:pPr>
            <a:endParaRPr lang="en-US" sz="1300" dirty="0"/>
          </a:p>
        </p:txBody>
      </p:sp>
      <p:pic>
        <p:nvPicPr>
          <p:cNvPr id="6" name="Picture 5" descr="logo2"/>
          <p:cNvPicPr/>
          <p:nvPr/>
        </p:nvPicPr>
        <p:blipFill>
          <a:blip r:embed="rId7" cstate="print"/>
          <a:stretch>
            <a:fillRect/>
          </a:stretch>
        </p:blipFill>
        <p:spPr bwMode="auto">
          <a:xfrm>
            <a:off x="7528933" y="2548281"/>
            <a:ext cx="2577592" cy="3662018"/>
          </a:xfrm>
          <a:prstGeom prst="rect">
            <a:avLst/>
          </a:prstGeom>
          <a:noFill/>
          <a:effectLst/>
        </p:spPr>
      </p:pic>
    </p:spTree>
    <p:extLst>
      <p:ext uri="{BB962C8B-B14F-4D97-AF65-F5344CB8AC3E}">
        <p14:creationId xmlns:p14="http://schemas.microsoft.com/office/powerpoint/2010/main" val="23554653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0" name="Freeform: Shape 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D01E2FCB-216C-C56B-3CD4-4DAC3C20F931}"/>
              </a:ext>
            </a:extLst>
          </p:cNvPr>
          <p:cNvSpPr>
            <a:spLocks noGrp="1"/>
          </p:cNvSpPr>
          <p:nvPr>
            <p:ph type="title"/>
          </p:nvPr>
        </p:nvSpPr>
        <p:spPr>
          <a:xfrm>
            <a:off x="138897" y="1645920"/>
            <a:ext cx="4292544" cy="4470821"/>
          </a:xfrm>
        </p:spPr>
        <p:txBody>
          <a:bodyPr vert="horz" lIns="91440" tIns="45720" rIns="91440" bIns="45720" rtlCol="0" anchor="t">
            <a:normAutofit/>
          </a:bodyPr>
          <a:lstStyle/>
          <a:p>
            <a:pPr algn="ctr"/>
            <a:r>
              <a:rPr lang="en-US" sz="4400" b="0" i="0" kern="1200" dirty="0">
                <a:solidFill>
                  <a:srgbClr val="FFFFFF"/>
                </a:solidFill>
                <a:latin typeface="+mj-lt"/>
                <a:ea typeface="+mj-ea"/>
                <a:cs typeface="+mj-cs"/>
              </a:rPr>
              <a:t>PEIP</a:t>
            </a:r>
            <a:br>
              <a:rPr lang="en-US" sz="4400" b="0" i="0" kern="1200" dirty="0">
                <a:solidFill>
                  <a:srgbClr val="FFFFFF"/>
                </a:solidFill>
                <a:latin typeface="+mj-lt"/>
                <a:ea typeface="+mj-ea"/>
                <a:cs typeface="+mj-cs"/>
              </a:rPr>
            </a:br>
            <a:r>
              <a:rPr lang="en-US" sz="4400" b="0" i="0" kern="1200" dirty="0">
                <a:solidFill>
                  <a:srgbClr val="FFFFFF"/>
                </a:solidFill>
                <a:latin typeface="+mj-lt"/>
                <a:ea typeface="+mj-ea"/>
                <a:cs typeface="+mj-cs"/>
              </a:rPr>
              <a:t>&amp;</a:t>
            </a:r>
            <a:br>
              <a:rPr lang="en-US" sz="4400" b="0" i="0" kern="1200" dirty="0">
                <a:solidFill>
                  <a:srgbClr val="FFFFFF"/>
                </a:solidFill>
                <a:latin typeface="+mj-lt"/>
                <a:ea typeface="+mj-ea"/>
                <a:cs typeface="+mj-cs"/>
              </a:rPr>
            </a:br>
            <a:r>
              <a:rPr lang="en-US" sz="4400" b="0" i="0" kern="1200" dirty="0">
                <a:solidFill>
                  <a:srgbClr val="FFFFFF"/>
                </a:solidFill>
                <a:latin typeface="+mj-lt"/>
                <a:ea typeface="+mj-ea"/>
                <a:cs typeface="+mj-cs"/>
              </a:rPr>
              <a:t> Innovo Benefits</a:t>
            </a:r>
          </a:p>
        </p:txBody>
      </p:sp>
      <p:sp>
        <p:nvSpPr>
          <p:cNvPr id="4" name="Content Placeholder 3">
            <a:extLst>
              <a:ext uri="{FF2B5EF4-FFF2-40B4-BE49-F238E27FC236}">
                <a16:creationId xmlns:a16="http://schemas.microsoft.com/office/drawing/2014/main" id="{9A7F1D4E-9904-3D68-4DE4-B6F0986B056C}"/>
              </a:ext>
            </a:extLst>
          </p:cNvPr>
          <p:cNvSpPr>
            <a:spLocks noGrp="1"/>
          </p:cNvSpPr>
          <p:nvPr>
            <p:ph idx="1"/>
          </p:nvPr>
        </p:nvSpPr>
        <p:spPr>
          <a:xfrm>
            <a:off x="5204109" y="1275290"/>
            <a:ext cx="5919503" cy="5212080"/>
          </a:xfrm>
        </p:spPr>
        <p:txBody>
          <a:bodyPr vert="horz" lIns="91440" tIns="45720" rIns="91440" bIns="45720" rtlCol="0">
            <a:noAutofit/>
          </a:bodyPr>
          <a:lstStyle/>
          <a:p>
            <a:pPr>
              <a:lnSpc>
                <a:spcPct val="90000"/>
              </a:lnSpc>
              <a:buClr>
                <a:srgbClr val="C00000"/>
              </a:buClr>
            </a:pPr>
            <a:r>
              <a:rPr lang="en-US" sz="1400" dirty="0"/>
              <a:t>The Public Employee Insurance Program (PEIP) is a state of Minnesota health plan available to cities, counties and school districts. PEIP is able to leverage off the state employee plan and use the negotiating clout of their size to offer very low administrative costs and multiple network carriers to our member groups. </a:t>
            </a:r>
          </a:p>
          <a:p>
            <a:pPr>
              <a:lnSpc>
                <a:spcPct val="90000"/>
              </a:lnSpc>
              <a:buClr>
                <a:srgbClr val="C00000"/>
              </a:buClr>
            </a:pPr>
            <a:endParaRPr lang="en-US" sz="1400" dirty="0"/>
          </a:p>
          <a:p>
            <a:pPr>
              <a:lnSpc>
                <a:spcPct val="90000"/>
              </a:lnSpc>
              <a:buClr>
                <a:srgbClr val="C00000"/>
              </a:buClr>
            </a:pPr>
            <a:r>
              <a:rPr lang="en-US" sz="1400" dirty="0"/>
              <a:t>Deloitte, the world’s largest professional services organization, handles the financials, underwriting, and consulting. </a:t>
            </a:r>
          </a:p>
          <a:p>
            <a:pPr>
              <a:lnSpc>
                <a:spcPct val="90000"/>
              </a:lnSpc>
              <a:buClr>
                <a:srgbClr val="C00000"/>
              </a:buClr>
            </a:pPr>
            <a:endParaRPr lang="en-US" sz="1400" dirty="0"/>
          </a:p>
          <a:p>
            <a:pPr>
              <a:lnSpc>
                <a:spcPct val="90000"/>
              </a:lnSpc>
              <a:buClr>
                <a:srgbClr val="C00000"/>
              </a:buClr>
            </a:pPr>
            <a:r>
              <a:rPr lang="en-US" sz="1400" dirty="0"/>
              <a:t>Innovo Benefits is the third-party administrator for the PEIP program. Our core staff has worked with the PEIP program since it was created. </a:t>
            </a:r>
          </a:p>
          <a:p>
            <a:pPr>
              <a:lnSpc>
                <a:spcPct val="90000"/>
              </a:lnSpc>
              <a:buClr>
                <a:srgbClr val="C00000"/>
              </a:buClr>
            </a:pPr>
            <a:endParaRPr lang="en-US" sz="1400" dirty="0"/>
          </a:p>
          <a:p>
            <a:pPr>
              <a:lnSpc>
                <a:spcPct val="90000"/>
              </a:lnSpc>
              <a:buClr>
                <a:srgbClr val="C00000"/>
              </a:buClr>
            </a:pPr>
            <a:r>
              <a:rPr lang="en-US" sz="1400" dirty="0"/>
              <a:t>Our strength is vast experience and dedication to servicing the PEIP program. Our 30 years of experience has proven to be vital in dealing with the myriad of issues that arise in servicing our employers and members.</a:t>
            </a:r>
          </a:p>
          <a:p>
            <a:pPr>
              <a:lnSpc>
                <a:spcPct val="90000"/>
              </a:lnSpc>
              <a:buClr>
                <a:srgbClr val="C00000"/>
              </a:buClr>
            </a:pPr>
            <a:endParaRPr lang="en-US" sz="1400" dirty="0"/>
          </a:p>
          <a:p>
            <a:pPr>
              <a:lnSpc>
                <a:spcPct val="90000"/>
              </a:lnSpc>
              <a:buClr>
                <a:srgbClr val="C00000"/>
              </a:buClr>
            </a:pPr>
            <a:r>
              <a:rPr lang="en-US" sz="1400" dirty="0"/>
              <a:t>The PEIP pool has grown to approximately 300 employer groups covering 35,000 members.</a:t>
            </a:r>
          </a:p>
        </p:txBody>
      </p:sp>
    </p:spTree>
    <p:extLst>
      <p:ext uri="{BB962C8B-B14F-4D97-AF65-F5344CB8AC3E}">
        <p14:creationId xmlns:p14="http://schemas.microsoft.com/office/powerpoint/2010/main" val="383093781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0" name="Freeform: Shape 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4B018279-8D92-A1C0-E1F3-C2F35A742004}"/>
              </a:ext>
            </a:extLst>
          </p:cNvPr>
          <p:cNvSpPr>
            <a:spLocks noGrp="1"/>
          </p:cNvSpPr>
          <p:nvPr>
            <p:ph type="title"/>
          </p:nvPr>
        </p:nvSpPr>
        <p:spPr>
          <a:xfrm>
            <a:off x="381965" y="1645920"/>
            <a:ext cx="3794057" cy="4470821"/>
          </a:xfrm>
        </p:spPr>
        <p:txBody>
          <a:bodyPr vert="horz" lIns="91440" tIns="45720" rIns="91440" bIns="45720" rtlCol="0" anchor="t">
            <a:normAutofit/>
          </a:bodyPr>
          <a:lstStyle/>
          <a:p>
            <a:pPr algn="r"/>
            <a:r>
              <a:rPr lang="en-US" sz="4200" b="0" i="0" kern="1200" dirty="0">
                <a:solidFill>
                  <a:srgbClr val="FFFFFF"/>
                </a:solidFill>
                <a:latin typeface="+mj-lt"/>
                <a:ea typeface="+mj-ea"/>
                <a:cs typeface="+mj-cs"/>
              </a:rPr>
              <a:t>Overview of PEIP Coverage</a:t>
            </a:r>
          </a:p>
        </p:txBody>
      </p:sp>
      <p:sp>
        <p:nvSpPr>
          <p:cNvPr id="4" name="Content Placeholder 3">
            <a:extLst>
              <a:ext uri="{FF2B5EF4-FFF2-40B4-BE49-F238E27FC236}">
                <a16:creationId xmlns:a16="http://schemas.microsoft.com/office/drawing/2014/main" id="{619DBEC8-768C-4B26-107A-D522353F34A3}"/>
              </a:ext>
            </a:extLst>
          </p:cNvPr>
          <p:cNvSpPr>
            <a:spLocks noGrp="1"/>
          </p:cNvSpPr>
          <p:nvPr>
            <p:ph idx="1"/>
          </p:nvPr>
        </p:nvSpPr>
        <p:spPr>
          <a:xfrm>
            <a:off x="5181895" y="1092071"/>
            <a:ext cx="6605926" cy="5765929"/>
          </a:xfrm>
        </p:spPr>
        <p:txBody>
          <a:bodyPr vert="horz" lIns="91440" tIns="45720" rIns="91440" bIns="45720" rtlCol="0">
            <a:noAutofit/>
          </a:bodyPr>
          <a:lstStyle/>
          <a:p>
            <a:pPr marL="0" indent="0">
              <a:lnSpc>
                <a:spcPct val="90000"/>
              </a:lnSpc>
              <a:buNone/>
            </a:pPr>
            <a:endParaRPr lang="en-US" sz="1400" dirty="0"/>
          </a:p>
          <a:p>
            <a:pPr marL="285750" indent="-285750">
              <a:lnSpc>
                <a:spcPct val="90000"/>
              </a:lnSpc>
              <a:buClr>
                <a:srgbClr val="C00000"/>
              </a:buClr>
            </a:pPr>
            <a:r>
              <a:rPr lang="en-US" sz="1400" dirty="0"/>
              <a:t>Members have the choice of three plan design options and two network carriers.</a:t>
            </a:r>
          </a:p>
          <a:p>
            <a:pPr>
              <a:lnSpc>
                <a:spcPct val="90000"/>
              </a:lnSpc>
              <a:buClr>
                <a:srgbClr val="C00000"/>
              </a:buClr>
            </a:pPr>
            <a:endParaRPr lang="en-US" sz="1400" dirty="0"/>
          </a:p>
          <a:p>
            <a:pPr marL="285750" indent="-285750">
              <a:lnSpc>
                <a:spcPct val="90000"/>
              </a:lnSpc>
              <a:buClr>
                <a:srgbClr val="C00000"/>
              </a:buClr>
            </a:pPr>
            <a:r>
              <a:rPr lang="en-US" sz="1400" dirty="0"/>
              <a:t>Primary Care Clinic model where clinics are broken down into 4 tiers or cost levels (CL). </a:t>
            </a:r>
          </a:p>
          <a:p>
            <a:pPr>
              <a:lnSpc>
                <a:spcPct val="90000"/>
              </a:lnSpc>
              <a:buClr>
                <a:srgbClr val="C00000"/>
              </a:buClr>
            </a:pPr>
            <a:endParaRPr lang="en-US" sz="1400" dirty="0"/>
          </a:p>
          <a:p>
            <a:pPr marL="285750" indent="-285750">
              <a:lnSpc>
                <a:spcPct val="90000"/>
              </a:lnSpc>
              <a:buClr>
                <a:srgbClr val="C00000"/>
              </a:buClr>
            </a:pPr>
            <a:r>
              <a:rPr lang="en-US" sz="1400" dirty="0"/>
              <a:t>Each family member can choose their own primary care clinic (PCC) and your benefit level is based on the cost level of your PCC choice. More efficient, lower cost clinics provide the highest benefit levels. </a:t>
            </a:r>
          </a:p>
          <a:p>
            <a:pPr>
              <a:lnSpc>
                <a:spcPct val="90000"/>
              </a:lnSpc>
              <a:buClr>
                <a:srgbClr val="C00000"/>
              </a:buClr>
            </a:pPr>
            <a:endParaRPr lang="en-US" sz="1400" dirty="0"/>
          </a:p>
          <a:p>
            <a:pPr marL="285750" indent="-285750">
              <a:lnSpc>
                <a:spcPct val="90000"/>
              </a:lnSpc>
              <a:buClr>
                <a:srgbClr val="C00000"/>
              </a:buClr>
            </a:pPr>
            <a:r>
              <a:rPr lang="en-US" sz="1400" dirty="0"/>
              <a:t>Generally, all routine and non-emergency care flows through your primary care, referrals are typically required for care outside your PCC. </a:t>
            </a:r>
          </a:p>
          <a:p>
            <a:pPr>
              <a:lnSpc>
                <a:spcPct val="90000"/>
              </a:lnSpc>
              <a:buClr>
                <a:srgbClr val="C00000"/>
              </a:buClr>
            </a:pPr>
            <a:endParaRPr lang="en-US" sz="1400" dirty="0"/>
          </a:p>
          <a:p>
            <a:pPr marL="285750" indent="-285750">
              <a:lnSpc>
                <a:spcPct val="90000"/>
              </a:lnSpc>
              <a:buClr>
                <a:srgbClr val="C00000"/>
              </a:buClr>
            </a:pPr>
            <a:r>
              <a:rPr lang="en-US" sz="1400" dirty="0"/>
              <a:t>Prescription drugs are through the CVS Caremark network for both network carriers.</a:t>
            </a:r>
          </a:p>
          <a:p>
            <a:pPr>
              <a:lnSpc>
                <a:spcPct val="90000"/>
              </a:lnSpc>
              <a:buClr>
                <a:srgbClr val="C00000"/>
              </a:buClr>
            </a:pPr>
            <a:endParaRPr lang="en-US" sz="1400" dirty="0"/>
          </a:p>
          <a:p>
            <a:pPr marL="285750" indent="-285750">
              <a:lnSpc>
                <a:spcPct val="90000"/>
              </a:lnSpc>
              <a:buClr>
                <a:srgbClr val="C00000"/>
              </a:buClr>
            </a:pPr>
            <a:r>
              <a:rPr lang="en-US" sz="1400" dirty="0"/>
              <a:t>CVS Caremark has a large network of pharmacies throughout the state/country. You do </a:t>
            </a:r>
            <a:r>
              <a:rPr lang="en-US" sz="1400" u="sng" dirty="0"/>
              <a:t>not</a:t>
            </a:r>
            <a:r>
              <a:rPr lang="en-US" sz="1400" dirty="0"/>
              <a:t> have to use a CVS Retail pharmacy.</a:t>
            </a:r>
          </a:p>
        </p:txBody>
      </p:sp>
    </p:spTree>
    <p:extLst>
      <p:ext uri="{BB962C8B-B14F-4D97-AF65-F5344CB8AC3E}">
        <p14:creationId xmlns:p14="http://schemas.microsoft.com/office/powerpoint/2010/main" val="82492776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7530953" y="272978"/>
            <a:ext cx="4216763" cy="6463308"/>
          </a:xfrm>
          <a:prstGeom prst="rect">
            <a:avLst/>
          </a:prstGeom>
          <a:noFill/>
        </p:spPr>
        <p:txBody>
          <a:bodyPr wrap="square" rtlCol="0">
            <a:spAutoFit/>
          </a:bodyPr>
          <a:lstStyle/>
          <a:p>
            <a:r>
              <a:rPr lang="en-US" b="1" i="1" dirty="0"/>
              <a:t>Step by Step Instructions </a:t>
            </a:r>
            <a:r>
              <a:rPr lang="en-US" i="1" dirty="0"/>
              <a:t>will guide</a:t>
            </a:r>
          </a:p>
          <a:p>
            <a:r>
              <a:rPr lang="en-US" i="1" dirty="0"/>
              <a:t>You through the enrollment steps and provide information you need to make election choices.</a:t>
            </a:r>
          </a:p>
          <a:p>
            <a:endParaRPr lang="en-US" sz="1400" dirty="0"/>
          </a:p>
          <a:p>
            <a:r>
              <a:rPr lang="en-US" sz="2000" b="1" dirty="0">
                <a:solidFill>
                  <a:srgbClr val="800000"/>
                </a:solidFill>
              </a:rPr>
              <a:t>Step 1 – Choose Your Plan Level</a:t>
            </a:r>
          </a:p>
          <a:p>
            <a:endParaRPr lang="en-US" sz="1400" dirty="0"/>
          </a:p>
          <a:p>
            <a:r>
              <a:rPr lang="en-US" b="1" dirty="0"/>
              <a:t>Advantage High </a:t>
            </a:r>
            <a:r>
              <a:rPr lang="en-US" dirty="0"/>
              <a:t>is the highest level of benefits and the highest payroll deduction.</a:t>
            </a:r>
          </a:p>
          <a:p>
            <a:endParaRPr lang="en-US" dirty="0"/>
          </a:p>
          <a:p>
            <a:r>
              <a:rPr lang="en-US" b="1" dirty="0"/>
              <a:t>Advantage Value </a:t>
            </a:r>
            <a:r>
              <a:rPr lang="en-US" dirty="0"/>
              <a:t>has a slightly lower level of benefits but also a lower payroll deduction.</a:t>
            </a:r>
          </a:p>
          <a:p>
            <a:endParaRPr lang="en-US" sz="1400" dirty="0"/>
          </a:p>
          <a:p>
            <a:r>
              <a:rPr lang="en-US" b="1" dirty="0"/>
              <a:t>HSA </a:t>
            </a:r>
            <a:r>
              <a:rPr lang="en-US" dirty="0"/>
              <a:t>option has highest deductible and out of pocket expenses and the lowest payroll deduction.</a:t>
            </a:r>
          </a:p>
          <a:p>
            <a:endParaRPr lang="en-US" sz="1400" dirty="0"/>
          </a:p>
          <a:p>
            <a:r>
              <a:rPr lang="en-US" dirty="0"/>
              <a:t>One plan is selected for employee + 1 and family coverage.</a:t>
            </a:r>
          </a:p>
          <a:p>
            <a:endParaRPr lang="en-US" sz="1400" dirty="0"/>
          </a:p>
          <a:p>
            <a:r>
              <a:rPr lang="en-US" dirty="0"/>
              <a:t>You can change your plan level each year during open enrollment.</a:t>
            </a:r>
          </a:p>
          <a:p>
            <a:endParaRPr lang="en-US" dirty="0"/>
          </a:p>
        </p:txBody>
      </p:sp>
      <p:sp>
        <p:nvSpPr>
          <p:cNvPr id="9" name="Right Arrow 8"/>
          <p:cNvSpPr/>
          <p:nvPr/>
        </p:nvSpPr>
        <p:spPr>
          <a:xfrm>
            <a:off x="228865" y="1604223"/>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3" name="Picture 2">
            <a:extLst>
              <a:ext uri="{FF2B5EF4-FFF2-40B4-BE49-F238E27FC236}">
                <a16:creationId xmlns:a16="http://schemas.microsoft.com/office/drawing/2014/main" id="{A0F02D98-56CA-EE6C-6618-C284D152E90E}"/>
              </a:ext>
            </a:extLst>
          </p:cNvPr>
          <p:cNvPicPr>
            <a:picLocks noChangeAspect="1"/>
          </p:cNvPicPr>
          <p:nvPr/>
        </p:nvPicPr>
        <p:blipFill>
          <a:blip r:embed="rId2"/>
          <a:stretch>
            <a:fillRect/>
          </a:stretch>
        </p:blipFill>
        <p:spPr>
          <a:xfrm>
            <a:off x="872661" y="-61037"/>
            <a:ext cx="5642439" cy="6933058"/>
          </a:xfrm>
          <a:prstGeom prst="rect">
            <a:avLst/>
          </a:prstGeom>
        </p:spPr>
      </p:pic>
    </p:spTree>
    <p:extLst>
      <p:ext uri="{BB962C8B-B14F-4D97-AF65-F5344CB8AC3E}">
        <p14:creationId xmlns:p14="http://schemas.microsoft.com/office/powerpoint/2010/main" val="20331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7546451" y="351932"/>
            <a:ext cx="4046281" cy="5539978"/>
          </a:xfrm>
          <a:prstGeom prst="rect">
            <a:avLst/>
          </a:prstGeom>
          <a:noFill/>
        </p:spPr>
        <p:txBody>
          <a:bodyPr wrap="square" rtlCol="0">
            <a:spAutoFit/>
          </a:bodyPr>
          <a:lstStyle/>
          <a:p>
            <a:endParaRPr lang="en-US" dirty="0"/>
          </a:p>
          <a:p>
            <a:r>
              <a:rPr lang="en-US" sz="2000" b="1" dirty="0">
                <a:solidFill>
                  <a:srgbClr val="800000"/>
                </a:solidFill>
              </a:rPr>
              <a:t>Step 2 – Choose Your Health Plan/</a:t>
            </a:r>
          </a:p>
          <a:p>
            <a:r>
              <a:rPr lang="en-US" sz="2000" b="1" dirty="0">
                <a:solidFill>
                  <a:srgbClr val="800000"/>
                </a:solidFill>
              </a:rPr>
              <a:t>                 Network</a:t>
            </a:r>
          </a:p>
          <a:p>
            <a:endParaRPr lang="en-US" sz="800" dirty="0"/>
          </a:p>
          <a:p>
            <a:pPr algn="ctr"/>
            <a:r>
              <a:rPr lang="en-US" b="1" dirty="0"/>
              <a:t>HealthPartners</a:t>
            </a:r>
          </a:p>
          <a:p>
            <a:pPr algn="ctr"/>
            <a:r>
              <a:rPr lang="en-US" b="1" dirty="0"/>
              <a:t>Blue Cross Blue Shield</a:t>
            </a:r>
          </a:p>
          <a:p>
            <a:endParaRPr lang="en-US" b="1" dirty="0"/>
          </a:p>
          <a:p>
            <a:r>
              <a:rPr lang="en-US" dirty="0"/>
              <a:t>Network selection does not affect the cost of the plan or your premium rate. </a:t>
            </a:r>
          </a:p>
          <a:p>
            <a:endParaRPr lang="en-US" dirty="0"/>
          </a:p>
          <a:p>
            <a:r>
              <a:rPr lang="en-US" dirty="0"/>
              <a:t>Both networks have the same plan design levels. </a:t>
            </a:r>
          </a:p>
          <a:p>
            <a:endParaRPr lang="en-US" dirty="0"/>
          </a:p>
          <a:p>
            <a:r>
              <a:rPr lang="en-US" dirty="0"/>
              <a:t>One network is selected for employee + 1 and family coverage.</a:t>
            </a:r>
          </a:p>
          <a:p>
            <a:endParaRPr lang="en-US" dirty="0"/>
          </a:p>
          <a:p>
            <a:r>
              <a:rPr lang="en-US" dirty="0"/>
              <a:t>You can change your network each year during open enrollment.</a:t>
            </a:r>
          </a:p>
          <a:p>
            <a:endParaRPr lang="en-US" dirty="0"/>
          </a:p>
          <a:p>
            <a:endParaRPr lang="en-US" dirty="0"/>
          </a:p>
        </p:txBody>
      </p:sp>
      <p:sp>
        <p:nvSpPr>
          <p:cNvPr id="5" name="Right Arrow 4"/>
          <p:cNvSpPr/>
          <p:nvPr/>
        </p:nvSpPr>
        <p:spPr>
          <a:xfrm>
            <a:off x="391878" y="2683198"/>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3" name="Picture 2">
            <a:extLst>
              <a:ext uri="{FF2B5EF4-FFF2-40B4-BE49-F238E27FC236}">
                <a16:creationId xmlns:a16="http://schemas.microsoft.com/office/drawing/2014/main" id="{93333401-45DB-6D7B-8720-A110EA76EBBD}"/>
              </a:ext>
            </a:extLst>
          </p:cNvPr>
          <p:cNvPicPr>
            <a:picLocks noChangeAspect="1"/>
          </p:cNvPicPr>
          <p:nvPr/>
        </p:nvPicPr>
        <p:blipFill>
          <a:blip r:embed="rId2"/>
          <a:stretch>
            <a:fillRect/>
          </a:stretch>
        </p:blipFill>
        <p:spPr>
          <a:xfrm>
            <a:off x="1035674" y="-142875"/>
            <a:ext cx="5698501" cy="7001944"/>
          </a:xfrm>
          <a:prstGeom prst="rect">
            <a:avLst/>
          </a:prstGeom>
        </p:spPr>
      </p:pic>
    </p:spTree>
    <p:extLst>
      <p:ext uri="{BB962C8B-B14F-4D97-AF65-F5344CB8AC3E}">
        <p14:creationId xmlns:p14="http://schemas.microsoft.com/office/powerpoint/2010/main" val="3359228521"/>
      </p:ext>
    </p:extLst>
  </p:cSld>
  <p:clrMapOvr>
    <a:masterClrMapping/>
  </p:clrMapOvr>
  <p:transition spd="med"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484458" y="0"/>
            <a:ext cx="4278756" cy="6955750"/>
          </a:xfrm>
          <a:prstGeom prst="rect">
            <a:avLst/>
          </a:prstGeom>
          <a:noFill/>
        </p:spPr>
        <p:txBody>
          <a:bodyPr wrap="square" rtlCol="0">
            <a:spAutoFit/>
          </a:bodyPr>
          <a:lstStyle/>
          <a:p>
            <a:endParaRPr lang="en-US" dirty="0"/>
          </a:p>
          <a:p>
            <a:pPr algn="ctr"/>
            <a:r>
              <a:rPr lang="en-US" sz="2000" b="1" dirty="0">
                <a:solidFill>
                  <a:srgbClr val="800000"/>
                </a:solidFill>
              </a:rPr>
              <a:t>Step 3 – Choose Your Primary </a:t>
            </a:r>
          </a:p>
          <a:p>
            <a:pPr algn="ctr"/>
            <a:r>
              <a:rPr lang="en-US" sz="2000" b="1" dirty="0">
                <a:solidFill>
                  <a:srgbClr val="800000"/>
                </a:solidFill>
              </a:rPr>
              <a:t>Care Clinic</a:t>
            </a:r>
          </a:p>
          <a:p>
            <a:pPr algn="ctr"/>
            <a:endParaRPr lang="en-US" sz="800" dirty="0"/>
          </a:p>
          <a:p>
            <a:r>
              <a:rPr lang="en-US" dirty="0"/>
              <a:t>Primary Care Clinics (PCC) are placed in four cost levels, based on the care system and overall cost/quality of their delivery of care.</a:t>
            </a:r>
          </a:p>
          <a:p>
            <a:endParaRPr lang="en-US" sz="1400" dirty="0"/>
          </a:p>
          <a:p>
            <a:r>
              <a:rPr lang="en-US" dirty="0"/>
              <a:t>Your final benefit level is based on the on the cost level of the primary clinic you choose related to your Health Plan and Network choice.</a:t>
            </a:r>
          </a:p>
          <a:p>
            <a:endParaRPr lang="en-US" sz="1400" dirty="0"/>
          </a:p>
          <a:p>
            <a:pPr algn="ctr"/>
            <a:r>
              <a:rPr lang="en-US" b="1" dirty="0"/>
              <a:t>You will choose a primary care clinic (PCC) for each family member.</a:t>
            </a:r>
          </a:p>
          <a:p>
            <a:endParaRPr lang="en-US" sz="1400" b="1" dirty="0"/>
          </a:p>
          <a:p>
            <a:r>
              <a:rPr lang="en-US" dirty="0"/>
              <a:t>PCC does not need to be the same for each family member, nor the same Cost Level.</a:t>
            </a:r>
          </a:p>
          <a:p>
            <a:endParaRPr lang="en-US" sz="1400" b="1" dirty="0"/>
          </a:p>
          <a:p>
            <a:r>
              <a:rPr lang="en-US" dirty="0"/>
              <a:t>PCC can be changed monthly by calling your network carrier customer service number on the back of your ID card. </a:t>
            </a:r>
          </a:p>
          <a:p>
            <a:endParaRPr lang="en-US" dirty="0"/>
          </a:p>
          <a:p>
            <a:r>
              <a:rPr lang="en-US" dirty="0"/>
              <a:t>2025 clinic directory will be available at </a:t>
            </a:r>
            <a:r>
              <a:rPr lang="en-US" dirty="0">
                <a:hlinkClick r:id="rId2"/>
              </a:rPr>
              <a:t>www.innovomn.com</a:t>
            </a:r>
            <a:r>
              <a:rPr lang="en-US" dirty="0"/>
              <a:t> beginning in October.</a:t>
            </a:r>
          </a:p>
          <a:p>
            <a:endParaRPr lang="en-US" b="1" dirty="0"/>
          </a:p>
        </p:txBody>
      </p:sp>
      <p:sp>
        <p:nvSpPr>
          <p:cNvPr id="5" name="Right Arrow 4"/>
          <p:cNvSpPr/>
          <p:nvPr/>
        </p:nvSpPr>
        <p:spPr>
          <a:xfrm>
            <a:off x="428786" y="4161386"/>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3" name="Picture 2">
            <a:extLst>
              <a:ext uri="{FF2B5EF4-FFF2-40B4-BE49-F238E27FC236}">
                <a16:creationId xmlns:a16="http://schemas.microsoft.com/office/drawing/2014/main" id="{69953005-2395-494D-3EFD-14629118797C}"/>
              </a:ext>
            </a:extLst>
          </p:cNvPr>
          <p:cNvPicPr>
            <a:picLocks noChangeAspect="1"/>
          </p:cNvPicPr>
          <p:nvPr/>
        </p:nvPicPr>
        <p:blipFill>
          <a:blip r:embed="rId3"/>
          <a:stretch>
            <a:fillRect/>
          </a:stretch>
        </p:blipFill>
        <p:spPr>
          <a:xfrm>
            <a:off x="1072582" y="-85726"/>
            <a:ext cx="5651120" cy="6943725"/>
          </a:xfrm>
          <a:prstGeom prst="rect">
            <a:avLst/>
          </a:prstGeom>
        </p:spPr>
      </p:pic>
    </p:spTree>
    <p:extLst>
      <p:ext uri="{BB962C8B-B14F-4D97-AF65-F5344CB8AC3E}">
        <p14:creationId xmlns:p14="http://schemas.microsoft.com/office/powerpoint/2010/main" val="3418655956"/>
      </p:ext>
    </p:extLst>
  </p:cSld>
  <p:clrMapOvr>
    <a:masterClrMapping/>
  </p:clrMapOvr>
  <p:transition spd="med"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92040" y="135912"/>
            <a:ext cx="4649491" cy="6786473"/>
          </a:xfrm>
          <a:prstGeom prst="rect">
            <a:avLst/>
          </a:prstGeom>
          <a:noFill/>
        </p:spPr>
        <p:txBody>
          <a:bodyPr wrap="square" rtlCol="0">
            <a:spAutoFit/>
          </a:bodyPr>
          <a:lstStyle/>
          <a:p>
            <a:pPr algn="ctr"/>
            <a:r>
              <a:rPr lang="en-US" sz="2000" b="1" dirty="0">
                <a:solidFill>
                  <a:srgbClr val="800000"/>
                </a:solidFill>
              </a:rPr>
              <a:t>Specialists</a:t>
            </a:r>
          </a:p>
          <a:p>
            <a:pPr algn="ctr"/>
            <a:endParaRPr lang="en-US" sz="600" b="1" dirty="0">
              <a:solidFill>
                <a:srgbClr val="800000"/>
              </a:solidFill>
            </a:endParaRPr>
          </a:p>
          <a:p>
            <a:r>
              <a:rPr lang="en-US" sz="1600" dirty="0"/>
              <a:t>Referrals to specialists are covered at the same cost level as your PCC.</a:t>
            </a:r>
          </a:p>
          <a:p>
            <a:endParaRPr lang="en-US" sz="900" dirty="0"/>
          </a:p>
          <a:p>
            <a:r>
              <a:rPr lang="en-US" sz="1600" dirty="0"/>
              <a:t>Members can Self-Refer* to specialists for </a:t>
            </a:r>
            <a:r>
              <a:rPr lang="en-US" sz="1600" b="1" dirty="0" err="1"/>
              <a:t>OBGyn</a:t>
            </a:r>
            <a:r>
              <a:rPr lang="en-US" sz="1600" b="1" dirty="0"/>
              <a:t>, Mental Health, Chemical Dependency, Chiropractic Care and Routine Vision</a:t>
            </a:r>
            <a:r>
              <a:rPr lang="en-US" sz="1600" dirty="0"/>
              <a:t>. </a:t>
            </a:r>
          </a:p>
          <a:p>
            <a:endParaRPr lang="en-US" sz="800" dirty="0"/>
          </a:p>
          <a:p>
            <a:r>
              <a:rPr lang="en-US" sz="1600" dirty="0"/>
              <a:t>*</a:t>
            </a:r>
            <a:r>
              <a:rPr lang="en-US" sz="1600" i="1" dirty="0"/>
              <a:t>Practitioners must participate in your network carrier’s self-referral network. </a:t>
            </a:r>
          </a:p>
          <a:p>
            <a:endParaRPr lang="en-US" sz="900" i="1" dirty="0"/>
          </a:p>
          <a:p>
            <a:r>
              <a:rPr lang="en-US" sz="1600" dirty="0"/>
              <a:t>No referrals are needed for Urgent Care or Emergency Services.</a:t>
            </a:r>
          </a:p>
          <a:p>
            <a:endParaRPr lang="en-US" sz="900" dirty="0"/>
          </a:p>
          <a:p>
            <a:pPr algn="ctr"/>
            <a:r>
              <a:rPr lang="en-US" sz="2000" b="1" dirty="0">
                <a:solidFill>
                  <a:srgbClr val="800000"/>
                </a:solidFill>
              </a:rPr>
              <a:t>CVS Caremark (PBM)</a:t>
            </a:r>
            <a:endParaRPr lang="en-US" sz="1200" b="1" dirty="0">
              <a:solidFill>
                <a:srgbClr val="800000"/>
              </a:solidFill>
            </a:endParaRPr>
          </a:p>
          <a:p>
            <a:pPr algn="ctr"/>
            <a:r>
              <a:rPr lang="en-US" sz="800" dirty="0"/>
              <a:t> </a:t>
            </a:r>
          </a:p>
          <a:p>
            <a:r>
              <a:rPr lang="en-US" sz="1600" dirty="0"/>
              <a:t>CVS Caremark is the pharmacy benefit manager for PEIP and provides services for all three networks. </a:t>
            </a:r>
          </a:p>
          <a:p>
            <a:endParaRPr lang="en-US" sz="900" dirty="0"/>
          </a:p>
          <a:p>
            <a:pPr marL="285750" indent="-285750">
              <a:buFontTx/>
              <a:buChar char="-"/>
            </a:pPr>
            <a:r>
              <a:rPr lang="en-US" sz="1600" b="1" dirty="0"/>
              <a:t>Nationwide</a:t>
            </a:r>
            <a:r>
              <a:rPr lang="en-US" sz="1600" dirty="0"/>
              <a:t> network of more than 68,000 participating </a:t>
            </a:r>
            <a:r>
              <a:rPr lang="en-US" sz="1600" b="1" dirty="0"/>
              <a:t>retail </a:t>
            </a:r>
            <a:r>
              <a:rPr lang="en-US" sz="1600" dirty="0"/>
              <a:t>pharmacies.</a:t>
            </a:r>
          </a:p>
          <a:p>
            <a:endParaRPr lang="en-US" sz="900" dirty="0"/>
          </a:p>
          <a:p>
            <a:pPr marL="285750" indent="-285750">
              <a:buFontTx/>
              <a:buChar char="-"/>
            </a:pPr>
            <a:r>
              <a:rPr lang="en-US" sz="1600" dirty="0"/>
              <a:t>PEIP includes both CVS and </a:t>
            </a:r>
            <a:r>
              <a:rPr lang="en-US" sz="1600" b="1" dirty="0"/>
              <a:t>non</a:t>
            </a:r>
            <a:r>
              <a:rPr lang="en-US" sz="1600" dirty="0"/>
              <a:t>-CVS pharmacies. Pharmacy locator tool at www.innovomn.com. </a:t>
            </a:r>
          </a:p>
          <a:p>
            <a:endParaRPr lang="en-US" sz="900" dirty="0"/>
          </a:p>
          <a:p>
            <a:pPr marL="285750" indent="-285750">
              <a:buFontTx/>
              <a:buChar char="-"/>
            </a:pPr>
            <a:r>
              <a:rPr lang="en-US" sz="1600" dirty="0"/>
              <a:t>Convenient access to retail, specialty services and mail order delivery options. </a:t>
            </a:r>
          </a:p>
          <a:p>
            <a:pPr marL="285750" indent="-285750">
              <a:buFontTx/>
              <a:buChar char="-"/>
            </a:pPr>
            <a:endParaRPr lang="en-US" sz="1400" b="1" dirty="0">
              <a:solidFill>
                <a:srgbClr val="800000"/>
              </a:solidFill>
            </a:endParaRPr>
          </a:p>
          <a:p>
            <a:pPr algn="ctr"/>
            <a:endParaRPr lang="en-US" sz="800" dirty="0"/>
          </a:p>
          <a:p>
            <a:endParaRPr lang="en-US" b="1" dirty="0"/>
          </a:p>
        </p:txBody>
      </p:sp>
      <p:sp>
        <p:nvSpPr>
          <p:cNvPr id="5" name="Right Arrow 4"/>
          <p:cNvSpPr/>
          <p:nvPr/>
        </p:nvSpPr>
        <p:spPr>
          <a:xfrm>
            <a:off x="466365" y="6260085"/>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7" name="Right Arrow 4">
            <a:extLst>
              <a:ext uri="{FF2B5EF4-FFF2-40B4-BE49-F238E27FC236}">
                <a16:creationId xmlns:a16="http://schemas.microsoft.com/office/drawing/2014/main" id="{03C05754-73C2-39DE-E951-E4A2C99F8C99}"/>
              </a:ext>
            </a:extLst>
          </p:cNvPr>
          <p:cNvSpPr/>
          <p:nvPr/>
        </p:nvSpPr>
        <p:spPr>
          <a:xfrm>
            <a:off x="466365" y="5698110"/>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3" name="Picture 2">
            <a:extLst>
              <a:ext uri="{FF2B5EF4-FFF2-40B4-BE49-F238E27FC236}">
                <a16:creationId xmlns:a16="http://schemas.microsoft.com/office/drawing/2014/main" id="{22B00E75-5F41-C534-1117-6E1DA40AEEBF}"/>
              </a:ext>
            </a:extLst>
          </p:cNvPr>
          <p:cNvPicPr>
            <a:picLocks noChangeAspect="1"/>
          </p:cNvPicPr>
          <p:nvPr/>
        </p:nvPicPr>
        <p:blipFill>
          <a:blip r:embed="rId2"/>
          <a:stretch>
            <a:fillRect/>
          </a:stretch>
        </p:blipFill>
        <p:spPr>
          <a:xfrm>
            <a:off x="1110161" y="-145438"/>
            <a:ext cx="5699716" cy="7003437"/>
          </a:xfrm>
          <a:prstGeom prst="rect">
            <a:avLst/>
          </a:prstGeom>
        </p:spPr>
      </p:pic>
    </p:spTree>
    <p:extLst>
      <p:ext uri="{BB962C8B-B14F-4D97-AF65-F5344CB8AC3E}">
        <p14:creationId xmlns:p14="http://schemas.microsoft.com/office/powerpoint/2010/main" val="377858999"/>
      </p:ext>
    </p:extLst>
  </p:cSld>
  <p:clrMapOvr>
    <a:masterClrMapping/>
  </p:clrMapOvr>
  <p:transition spd="med" advClick="0"/>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2841</Words>
  <Application>Microsoft Office PowerPoint</Application>
  <PresentationFormat>Widescreen</PresentationFormat>
  <Paragraphs>425</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Aptos</vt:lpstr>
      <vt:lpstr>Arial</vt:lpstr>
      <vt:lpstr>Berlin Sans FB Demi</vt:lpstr>
      <vt:lpstr>Calibri</vt:lpstr>
      <vt:lpstr>Calibri Light</vt:lpstr>
      <vt:lpstr>Century Gothic</vt:lpstr>
      <vt:lpstr>Wingdings</vt:lpstr>
      <vt:lpstr>Wingdings 3</vt:lpstr>
      <vt:lpstr>Office Theme</vt:lpstr>
      <vt:lpstr>Ion</vt:lpstr>
      <vt:lpstr>Public Employees Insurance Program (PEIP)</vt:lpstr>
      <vt:lpstr>January 2025 PEIP Renewal</vt:lpstr>
      <vt:lpstr>Plan Changes for 2025</vt:lpstr>
      <vt:lpstr>PEIP &amp;  Innovo Benefits</vt:lpstr>
      <vt:lpstr>Overview of PEIP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 of Area Coverage </vt:lpstr>
      <vt:lpstr>PowerPoint Presentation</vt:lpstr>
      <vt:lpstr>PowerPoint Presentation</vt:lpstr>
      <vt:lpstr>Questions</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Dan Byrne</cp:lastModifiedBy>
  <cp:revision>126</cp:revision>
  <cp:lastPrinted>2019-09-18T17:38:33Z</cp:lastPrinted>
  <dcterms:created xsi:type="dcterms:W3CDTF">2019-07-15T16:00:05Z</dcterms:created>
  <dcterms:modified xsi:type="dcterms:W3CDTF">2024-10-22T19:23:32Z</dcterms:modified>
</cp:coreProperties>
</file>